
<file path=[Content_Types].xml><?xml version="1.0" encoding="utf-8"?>
<Types xmlns="http://schemas.openxmlformats.org/package/2006/content-types">
  <Default Extension="gif" ContentType="image/gif"/>
  <Default Extension="jpeg" ContentType="image/jpeg"/>
  <Default Extension="jpg" ContentType="image/gif"/>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image8.jpg" ContentType="image/jpeg"/>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media/image34.jpg" ContentType="image/jpeg"/>
  <Override PartName="/ppt/media/image35.jpg" ContentType="image/jpeg"/>
  <Override PartName="/ppt/media/image38.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57" r:id="rId2"/>
    <p:sldId id="258" r:id="rId3"/>
    <p:sldId id="259" r:id="rId4"/>
    <p:sldId id="260" r:id="rId5"/>
    <p:sldId id="261" r:id="rId6"/>
    <p:sldId id="262" r:id="rId7"/>
    <p:sldId id="263" r:id="rId8"/>
    <p:sldId id="264" r:id="rId9"/>
    <p:sldId id="265" r:id="rId10"/>
    <p:sldId id="266" r:id="rId11"/>
    <p:sldId id="267" r:id="rId12"/>
    <p:sldId id="300" r:id="rId13"/>
    <p:sldId id="301" r:id="rId14"/>
    <p:sldId id="302" r:id="rId15"/>
    <p:sldId id="303" r:id="rId16"/>
    <p:sldId id="268" r:id="rId17"/>
    <p:sldId id="269" r:id="rId18"/>
    <p:sldId id="270" r:id="rId19"/>
    <p:sldId id="271" r:id="rId20"/>
    <p:sldId id="272" r:id="rId21"/>
    <p:sldId id="273" r:id="rId22"/>
    <p:sldId id="274" r:id="rId23"/>
    <p:sldId id="298" r:id="rId24"/>
    <p:sldId id="277" r:id="rId25"/>
    <p:sldId id="278" r:id="rId26"/>
    <p:sldId id="279" r:id="rId27"/>
    <p:sldId id="280" r:id="rId28"/>
    <p:sldId id="281" r:id="rId29"/>
    <p:sldId id="282" r:id="rId30"/>
    <p:sldId id="305" r:id="rId31"/>
    <p:sldId id="306" r:id="rId32"/>
    <p:sldId id="307" r:id="rId33"/>
    <p:sldId id="308" r:id="rId34"/>
    <p:sldId id="309" r:id="rId35"/>
    <p:sldId id="284" r:id="rId36"/>
    <p:sldId id="310" r:id="rId37"/>
    <p:sldId id="311" r:id="rId38"/>
    <p:sldId id="312" r:id="rId39"/>
    <p:sldId id="313" r:id="rId40"/>
    <p:sldId id="314" r:id="rId41"/>
  </p:sldIdLst>
  <p:sldSz cx="12192000" cy="6858000"/>
  <p:notesSz cx="6858000" cy="99472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0" d="100"/>
          <a:sy n="60" d="100"/>
        </p:scale>
        <p:origin x="72"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91"/>
          </a:xfrm>
          <a:prstGeom prst="rect">
            <a:avLst/>
          </a:prstGeom>
        </p:spPr>
        <p:txBody>
          <a:bodyPr vert="horz" lIns="91440" tIns="45720" rIns="91440" bIns="45720" rtlCol="0"/>
          <a:lstStyle>
            <a:lvl1pPr algn="r">
              <a:defRPr sz="1200"/>
            </a:lvl1pPr>
          </a:lstStyle>
          <a:p>
            <a:fld id="{7C999644-8138-44DD-A01F-5F2776847015}" type="datetimeFigureOut">
              <a:rPr lang="en-GB" smtClean="0"/>
              <a:t>08/11/2019</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7126"/>
            <a:ext cx="5486400" cy="391674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8185"/>
            <a:ext cx="2971800" cy="499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8185"/>
            <a:ext cx="2971800" cy="499090"/>
          </a:xfrm>
          <a:prstGeom prst="rect">
            <a:avLst/>
          </a:prstGeom>
        </p:spPr>
        <p:txBody>
          <a:bodyPr vert="horz" lIns="91440" tIns="45720" rIns="91440" bIns="45720" rtlCol="0" anchor="b"/>
          <a:lstStyle>
            <a:lvl1pPr algn="r">
              <a:defRPr sz="1200"/>
            </a:lvl1pPr>
          </a:lstStyle>
          <a:p>
            <a:fld id="{33A91D13-CD4E-42CF-80BF-4B14543AECAC}" type="slidenum">
              <a:rPr lang="en-GB" smtClean="0"/>
              <a:t>‹#›</a:t>
            </a:fld>
            <a:endParaRPr lang="en-GB"/>
          </a:p>
        </p:txBody>
      </p:sp>
    </p:spTree>
    <p:extLst>
      <p:ext uri="{BB962C8B-B14F-4D97-AF65-F5344CB8AC3E}">
        <p14:creationId xmlns:p14="http://schemas.microsoft.com/office/powerpoint/2010/main" val="515576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BB9E90A-4B11-4FBE-9374-A7E84307411C}" type="slidenum">
              <a:rPr lang="fr-FR" smtClean="0"/>
              <a:t>1</a:t>
            </a:fld>
            <a:endParaRPr lang="fr-FR"/>
          </a:p>
        </p:txBody>
      </p:sp>
    </p:spTree>
    <p:extLst>
      <p:ext uri="{BB962C8B-B14F-4D97-AF65-F5344CB8AC3E}">
        <p14:creationId xmlns:p14="http://schemas.microsoft.com/office/powerpoint/2010/main" val="17732115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BB9E90A-4B11-4FBE-9374-A7E84307411C}" type="slidenum">
              <a:rPr lang="fr-FR" smtClean="0"/>
              <a:t>2</a:t>
            </a:fld>
            <a:endParaRPr lang="fr-FR"/>
          </a:p>
        </p:txBody>
      </p:sp>
    </p:spTree>
    <p:extLst>
      <p:ext uri="{BB962C8B-B14F-4D97-AF65-F5344CB8AC3E}">
        <p14:creationId xmlns:p14="http://schemas.microsoft.com/office/powerpoint/2010/main" val="29236047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 y="746125"/>
            <a:ext cx="6629400" cy="3730625"/>
          </a:xfrm>
        </p:spPr>
      </p:sp>
      <p:sp>
        <p:nvSpPr>
          <p:cNvPr id="3" name="Notes Placeholder 2"/>
          <p:cNvSpPr>
            <a:spLocks noGrp="1"/>
          </p:cNvSpPr>
          <p:nvPr>
            <p:ph type="body" idx="1"/>
          </p:nvPr>
        </p:nvSpPr>
        <p:spPr/>
        <p:txBody>
          <a:bodyPr/>
          <a:lstStyle/>
          <a:p>
            <a:r>
              <a:rPr lang="en-GB" dirty="0"/>
              <a:t>http://www.cem.org/attachments/publications/ImprovingEducation201</a:t>
            </a:r>
          </a:p>
        </p:txBody>
      </p:sp>
      <p:sp>
        <p:nvSpPr>
          <p:cNvPr id="4" name="Slide Number Placeholder 3"/>
          <p:cNvSpPr>
            <a:spLocks noGrp="1"/>
          </p:cNvSpPr>
          <p:nvPr>
            <p:ph type="sldNum" sz="quarter" idx="10"/>
          </p:nvPr>
        </p:nvSpPr>
        <p:spPr/>
        <p:txBody>
          <a:bodyPr/>
          <a:lstStyle/>
          <a:p>
            <a:fld id="{F02CAEE4-AC6C-47A5-9C90-4DB50EFC4D3B}"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133747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W</a:t>
            </a:r>
          </a:p>
        </p:txBody>
      </p:sp>
      <p:sp>
        <p:nvSpPr>
          <p:cNvPr id="4" name="Slide Number Placeholder 3"/>
          <p:cNvSpPr>
            <a:spLocks noGrp="1"/>
          </p:cNvSpPr>
          <p:nvPr>
            <p:ph type="sldNum" sz="quarter" idx="10"/>
          </p:nvPr>
        </p:nvSpPr>
        <p:spPr/>
        <p:txBody>
          <a:bodyPr/>
          <a:lstStyle/>
          <a:p>
            <a:fld id="{CBB9E90A-4B11-4FBE-9374-A7E84307411C}" type="slidenum">
              <a:rPr lang="fr-FR" smtClean="0"/>
              <a:t>11</a:t>
            </a:fld>
            <a:endParaRPr lang="fr-FR"/>
          </a:p>
        </p:txBody>
      </p:sp>
    </p:spTree>
    <p:extLst>
      <p:ext uri="{BB962C8B-B14F-4D97-AF65-F5344CB8AC3E}">
        <p14:creationId xmlns:p14="http://schemas.microsoft.com/office/powerpoint/2010/main" val="3345761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 y="746125"/>
            <a:ext cx="6629400" cy="3730625"/>
          </a:xfrm>
        </p:spPr>
      </p:sp>
      <p:sp>
        <p:nvSpPr>
          <p:cNvPr id="3" name="Notes Placeholder 2"/>
          <p:cNvSpPr>
            <a:spLocks noGrp="1"/>
          </p:cNvSpPr>
          <p:nvPr>
            <p:ph type="body" idx="1"/>
          </p:nvPr>
        </p:nvSpPr>
        <p:spPr/>
        <p:txBody>
          <a:bodyPr/>
          <a:lstStyle/>
          <a:p>
            <a:r>
              <a:rPr lang="en-GB" dirty="0"/>
              <a:t>Taken from the article: ‘</a:t>
            </a:r>
            <a:r>
              <a:rPr lang="en-GB" sz="2400" b="0" i="0" u="none" strike="noStrike" kern="1200" baseline="0" dirty="0">
                <a:solidFill>
                  <a:schemeClr val="tx1"/>
                </a:solidFill>
                <a:latin typeface="+mn-lt"/>
                <a:ea typeface="+mn-ea"/>
                <a:cs typeface="+mn-cs"/>
              </a:rPr>
              <a:t>What Will Improve a Student’s Memory?’ By Daniel T Willingham </a:t>
            </a:r>
          </a:p>
          <a:p>
            <a:endParaRPr lang="en-GB" dirty="0"/>
          </a:p>
          <a:p>
            <a:r>
              <a:rPr lang="en-GB" dirty="0"/>
              <a:t>http://www.aft.org/sites/default/files/periodicals/willingham_0.pdf</a:t>
            </a:r>
          </a:p>
        </p:txBody>
      </p:sp>
      <p:sp>
        <p:nvSpPr>
          <p:cNvPr id="4" name="Slide Number Placeholder 3"/>
          <p:cNvSpPr>
            <a:spLocks noGrp="1"/>
          </p:cNvSpPr>
          <p:nvPr>
            <p:ph type="sldNum" sz="quarter" idx="10"/>
          </p:nvPr>
        </p:nvSpPr>
        <p:spPr/>
        <p:txBody>
          <a:bodyPr/>
          <a:lstStyle/>
          <a:p>
            <a:fld id="{F02CAEE4-AC6C-47A5-9C90-4DB50EFC4D3B}"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3466894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CBB9E90A-4B11-4FBE-9374-A7E84307411C}" type="slidenum">
              <a:rPr lang="fr-FR" smtClean="0"/>
              <a:t>16</a:t>
            </a:fld>
            <a:endParaRPr lang="fr-FR"/>
          </a:p>
        </p:txBody>
      </p:sp>
    </p:spTree>
    <p:extLst>
      <p:ext uri="{BB962C8B-B14F-4D97-AF65-F5344CB8AC3E}">
        <p14:creationId xmlns:p14="http://schemas.microsoft.com/office/powerpoint/2010/main" val="39437798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D9710F15-E519-4B8B-81DD-9167F1C72831}" type="datetimeFigureOut">
              <a:rPr lang="en-GB" smtClean="0"/>
              <a:t>08/11/2019</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2219935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710F15-E519-4B8B-81DD-9167F1C72831}"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3529607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710F15-E519-4B8B-81DD-9167F1C72831}"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4004786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9710F15-E519-4B8B-81DD-9167F1C72831}"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3639892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710F15-E519-4B8B-81DD-9167F1C72831}" type="datetimeFigureOut">
              <a:rPr lang="en-GB" smtClean="0"/>
              <a:t>08/11/2019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2813688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9710F15-E519-4B8B-81DD-9167F1C72831}" type="datetimeFigureOut">
              <a:rPr lang="en-GB" smtClean="0"/>
              <a:t>08/11/2019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1833688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710F15-E519-4B8B-81DD-9167F1C72831}" type="datetimeFigureOut">
              <a:rPr lang="en-GB" smtClean="0"/>
              <a:t>08/11/2019</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531455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9710F15-E519-4B8B-81DD-9167F1C72831}"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2532802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9710F15-E519-4B8B-81DD-9167F1C72831}"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3480567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9710F15-E519-4B8B-81DD-9167F1C72831}" type="datetimeFigureOut">
              <a:rPr lang="en-GB" smtClean="0"/>
              <a:t>08/11/2019</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1137003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9710F15-E519-4B8B-81DD-9167F1C72831}"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9207768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9710F15-E519-4B8B-81DD-9167F1C72831}"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6223606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710F15-E519-4B8B-81DD-9167F1C72831}"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1290764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9710F15-E519-4B8B-81DD-9167F1C72831}" type="datetimeFigureOut">
              <a:rPr lang="en-GB" smtClean="0"/>
              <a:t>08/11/2019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17619639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9710F15-E519-4B8B-81DD-9167F1C72831}" type="datetimeFigureOut">
              <a:rPr lang="en-GB" smtClean="0"/>
              <a:t>08/11/2019</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3755518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D9710F15-E519-4B8B-81DD-9167F1C72831}"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12253212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D9710F15-E519-4B8B-81DD-9167F1C72831}" type="datetimeFigureOut">
              <a:rPr lang="en-GB" smtClean="0"/>
              <a:t>08/11/2019</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505149-08F7-42F4-8877-8F8D3DB31A42}" type="slidenum">
              <a:rPr lang="en-GB" smtClean="0"/>
              <a:t>‹#›</a:t>
            </a:fld>
            <a:endParaRPr lang="en-GB"/>
          </a:p>
        </p:txBody>
      </p:sp>
    </p:spTree>
    <p:extLst>
      <p:ext uri="{BB962C8B-B14F-4D97-AF65-F5344CB8AC3E}">
        <p14:creationId xmlns:p14="http://schemas.microsoft.com/office/powerpoint/2010/main" val="2517786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D9710F15-E519-4B8B-81DD-9167F1C72831}" type="datetimeFigureOut">
              <a:rPr lang="en-GB" smtClean="0"/>
              <a:t>08/11/2019</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53505149-08F7-42F4-8877-8F8D3DB31A42}" type="slidenum">
              <a:rPr lang="en-GB" smtClean="0"/>
              <a:t>‹#›</a:t>
            </a:fld>
            <a:endParaRPr lang="en-GB"/>
          </a:p>
        </p:txBody>
      </p:sp>
    </p:spTree>
    <p:extLst>
      <p:ext uri="{BB962C8B-B14F-4D97-AF65-F5344CB8AC3E}">
        <p14:creationId xmlns:p14="http://schemas.microsoft.com/office/powerpoint/2010/main" val="33457745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mumsgather.blogspot.com/2011_01_01_archive.html" TargetMode="External"/><Relationship Id="rId3" Type="http://schemas.openxmlformats.org/officeDocument/2006/relationships/hyperlink" Target="http://kiranashraf.blogspot.com/2011/01/warning-frustration-ahed.html" TargetMode="External"/><Relationship Id="rId7" Type="http://schemas.openxmlformats.org/officeDocument/2006/relationships/hyperlink" Target="https://avueltasconlalengua.wordpress.com/2013/05/03" TargetMode="Externa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hyperlink" Target="http://www.flickr.com/photos/heatsink/110859301/" TargetMode="External"/><Relationship Id="rId4" Type="http://schemas.openxmlformats.org/officeDocument/2006/relationships/hyperlink" Target="http://coalcrackerclassroom.wordpress.com/"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neurodojo.blogspot.com/2013_02_01_archive.html" TargetMode="Externa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hyperlink" Target="https://pixabay.com/en/brain-head-science-human-biology-296508/" TargetMode="Externa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hyperlink" Target="http://www.nesta.org.uk/blog/cognitive-government"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hyperlink" Target="http://www.nesta.org.uk/blog/cognitive-government" TargetMode="Externa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hyperlink" Target="http://www.nesta.org.uk/blog/cognitive-government"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hinchingbrookeschool.net/" TargetMode="External"/><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D5C71-0191-477A-8E16-C25DC43E8D48}"/>
              </a:ext>
            </a:extLst>
          </p:cNvPr>
          <p:cNvSpPr txBox="1">
            <a:spLocks/>
          </p:cNvSpPr>
          <p:nvPr/>
        </p:nvSpPr>
        <p:spPr>
          <a:xfrm>
            <a:off x="1943537" y="1409679"/>
            <a:ext cx="8030192" cy="3878329"/>
          </a:xfrm>
          <a:prstGeom prst="rect">
            <a:avLst/>
          </a:prstGeom>
          <a:ln w="57150">
            <a:solidFill>
              <a:schemeClr val="accent2"/>
            </a:solidFill>
          </a:ln>
        </p:spPr>
        <p:style>
          <a:lnRef idx="1">
            <a:schemeClr val="accent6"/>
          </a:lnRef>
          <a:fillRef idx="2">
            <a:schemeClr val="accent6"/>
          </a:fillRef>
          <a:effectRef idx="1">
            <a:schemeClr val="accent6"/>
          </a:effectRef>
          <a:fontRef idx="minor">
            <a:schemeClr val="dk1"/>
          </a:fontRef>
        </p:style>
        <p:txBody>
          <a:bodyPr>
            <a:normAutofit fontScale="90000" lnSpcReduction="20000"/>
          </a:bodyPr>
          <a:lstStyle>
            <a:lvl1pPr algn="ctr" defTabSz="758495" rtl="0" eaLnBrk="1" latinLnBrk="0" hangingPunct="1">
              <a:spcBef>
                <a:spcPct val="0"/>
              </a:spcBef>
              <a:buNone/>
              <a:defRPr sz="37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endParaRPr lang="en-GB" sz="6600" dirty="0">
              <a:ln w="0"/>
              <a:solidFill>
                <a:schemeClr val="tx1"/>
              </a:solidFill>
              <a:effectLst>
                <a:outerShdw blurRad="38100" dist="19050" dir="2700000" algn="tl" rotWithShape="0">
                  <a:schemeClr val="dk1">
                    <a:alpha val="40000"/>
                  </a:schemeClr>
                </a:outerShdw>
              </a:effectLst>
            </a:endParaRPr>
          </a:p>
          <a:p>
            <a:r>
              <a:rPr lang="en-GB" sz="9800" dirty="0">
                <a:ln w="0"/>
                <a:solidFill>
                  <a:schemeClr val="tx1"/>
                </a:solidFill>
                <a:effectLst>
                  <a:outerShdw blurRad="38100" dist="19050" dir="2700000" algn="tl" rotWithShape="0">
                    <a:schemeClr val="dk1">
                      <a:alpha val="40000"/>
                    </a:schemeClr>
                  </a:outerShdw>
                </a:effectLst>
              </a:rPr>
              <a:t>KS4 Success Evening</a:t>
            </a:r>
          </a:p>
          <a:p>
            <a:r>
              <a:rPr lang="en-GB" sz="7300" dirty="0">
                <a:ln w="0"/>
                <a:solidFill>
                  <a:srgbClr val="FF0000"/>
                </a:solidFill>
                <a:effectLst>
                  <a:outerShdw blurRad="38100" dist="19050" dir="2700000" algn="tl" rotWithShape="0">
                    <a:schemeClr val="dk1">
                      <a:alpha val="40000"/>
                    </a:schemeClr>
                  </a:outerShdw>
                </a:effectLst>
              </a:rPr>
              <a:t>Year 9/10 </a:t>
            </a:r>
          </a:p>
          <a:p>
            <a:endParaRPr lang="en-GB" sz="9800" dirty="0">
              <a:ln w="0"/>
              <a:solidFill>
                <a:schemeClr val="tx1"/>
              </a:solidFill>
              <a:effectLst>
                <a:outerShdw blurRad="38100" dist="19050" dir="2700000" algn="tl" rotWithShape="0">
                  <a:schemeClr val="dk1">
                    <a:alpha val="40000"/>
                  </a:schemeClr>
                </a:outerShdw>
              </a:effectLst>
            </a:endParaRPr>
          </a:p>
          <a:p>
            <a:endParaRPr lang="en-GB" sz="6600" dirty="0">
              <a:ln w="0"/>
              <a:solidFill>
                <a:schemeClr val="tx1"/>
              </a:solidFill>
              <a:effectLst>
                <a:outerShdw blurRad="38100" dist="19050" dir="2700000" algn="tl" rotWithShape="0">
                  <a:schemeClr val="dk1">
                    <a:alpha val="40000"/>
                  </a:schemeClr>
                </a:outerShdw>
              </a:effectLst>
            </a:endParaRPr>
          </a:p>
        </p:txBody>
      </p:sp>
      <p:pic>
        <p:nvPicPr>
          <p:cNvPr id="1026" name="Picture 2" descr="Image result for cartoon teenage stud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873" y="3798597"/>
            <a:ext cx="2848882" cy="2848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9137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383011-8B97-476B-A04B-07D8FE4C581F}"/>
              </a:ext>
            </a:extLst>
          </p:cNvPr>
          <p:cNvSpPr txBox="1"/>
          <p:nvPr/>
        </p:nvSpPr>
        <p:spPr>
          <a:xfrm>
            <a:off x="906105" y="1832407"/>
            <a:ext cx="11074400"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How to revise effectively</a:t>
            </a:r>
            <a:endParaRPr lang="en-GB" sz="3600" dirty="0"/>
          </a:p>
        </p:txBody>
      </p:sp>
      <p:sp>
        <p:nvSpPr>
          <p:cNvPr id="4" name="TextBox 3">
            <a:extLst>
              <a:ext uri="{FF2B5EF4-FFF2-40B4-BE49-F238E27FC236}">
                <a16:creationId xmlns:a16="http://schemas.microsoft.com/office/drawing/2014/main" id="{C1383011-8B97-476B-A04B-07D8FE4C581F}"/>
              </a:ext>
            </a:extLst>
          </p:cNvPr>
          <p:cNvSpPr txBox="1"/>
          <p:nvPr/>
        </p:nvSpPr>
        <p:spPr>
          <a:xfrm>
            <a:off x="906103" y="2769352"/>
            <a:ext cx="11074403"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What can </a:t>
            </a:r>
            <a:r>
              <a:rPr lang="en-US" sz="3600" u="sng" dirty="0"/>
              <a:t>YOU</a:t>
            </a:r>
            <a:r>
              <a:rPr lang="en-US" sz="3600" dirty="0"/>
              <a:t> do as parents?</a:t>
            </a:r>
            <a:endParaRPr lang="en-GB" sz="3600" dirty="0"/>
          </a:p>
        </p:txBody>
      </p:sp>
      <p:sp>
        <p:nvSpPr>
          <p:cNvPr id="6" name="TextBox 5">
            <a:extLst>
              <a:ext uri="{FF2B5EF4-FFF2-40B4-BE49-F238E27FC236}">
                <a16:creationId xmlns:a16="http://schemas.microsoft.com/office/drawing/2014/main" id="{C1383011-8B97-476B-A04B-07D8FE4C581F}"/>
              </a:ext>
            </a:extLst>
          </p:cNvPr>
          <p:cNvSpPr txBox="1"/>
          <p:nvPr/>
        </p:nvSpPr>
        <p:spPr>
          <a:xfrm>
            <a:off x="897394" y="3830845"/>
            <a:ext cx="11074401"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The new grading system</a:t>
            </a:r>
            <a:endParaRPr lang="en-GB" sz="3600" dirty="0"/>
          </a:p>
        </p:txBody>
      </p:sp>
      <p:sp>
        <p:nvSpPr>
          <p:cNvPr id="8" name="TextBox 7">
            <a:extLst>
              <a:ext uri="{FF2B5EF4-FFF2-40B4-BE49-F238E27FC236}">
                <a16:creationId xmlns:a16="http://schemas.microsoft.com/office/drawing/2014/main" id="{C1383011-8B97-476B-A04B-07D8FE4C581F}"/>
              </a:ext>
            </a:extLst>
          </p:cNvPr>
          <p:cNvSpPr txBox="1"/>
          <p:nvPr/>
        </p:nvSpPr>
        <p:spPr>
          <a:xfrm>
            <a:off x="897392" y="4892338"/>
            <a:ext cx="11074403"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Exams, timetable, structure and expectations</a:t>
            </a:r>
            <a:endParaRPr lang="en-GB" sz="3600" dirty="0"/>
          </a:p>
        </p:txBody>
      </p:sp>
      <p:sp>
        <p:nvSpPr>
          <p:cNvPr id="9" name="TextBox 8">
            <a:extLst>
              <a:ext uri="{FF2B5EF4-FFF2-40B4-BE49-F238E27FC236}">
                <a16:creationId xmlns:a16="http://schemas.microsoft.com/office/drawing/2014/main" id="{C1383011-8B97-476B-A04B-07D8FE4C581F}"/>
              </a:ext>
            </a:extLst>
          </p:cNvPr>
          <p:cNvSpPr txBox="1"/>
          <p:nvPr/>
        </p:nvSpPr>
        <p:spPr>
          <a:xfrm>
            <a:off x="582643" y="696846"/>
            <a:ext cx="7852230" cy="646331"/>
          </a:xfrm>
          <a:prstGeom prst="rect">
            <a:avLst/>
          </a:prstGeom>
          <a:solidFill>
            <a:schemeClr val="accent1">
              <a:lumMod val="60000"/>
              <a:lumOff val="40000"/>
            </a:schemeClr>
          </a:solidFill>
          <a:ln/>
          <a:scene3d>
            <a:camera prst="orthographicFront"/>
            <a:lightRig rig="threePt" dir="t"/>
          </a:scene3d>
          <a:sp3d>
            <a:bevelT/>
          </a:sp3d>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So what’s it all about?</a:t>
            </a:r>
            <a:endParaRPr lang="en-GB" sz="3600" dirty="0"/>
          </a:p>
        </p:txBody>
      </p:sp>
    </p:spTree>
    <p:extLst>
      <p:ext uri="{BB962C8B-B14F-4D97-AF65-F5344CB8AC3E}">
        <p14:creationId xmlns:p14="http://schemas.microsoft.com/office/powerpoint/2010/main" val="258393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logo&#10;&#10;Description generated with very high confidence">
            <a:extLst>
              <a:ext uri="{FF2B5EF4-FFF2-40B4-BE49-F238E27FC236}">
                <a16:creationId xmlns:a16="http://schemas.microsoft.com/office/drawing/2014/main" id="{1738F5E9-3B94-41E5-9273-A047664ABDB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013815" y="3857230"/>
            <a:ext cx="9525" cy="9525"/>
          </a:xfrm>
          <a:prstGeom prst="rect">
            <a:avLst/>
          </a:prstGeom>
        </p:spPr>
      </p:pic>
      <p:pic>
        <p:nvPicPr>
          <p:cNvPr id="13" name="Picture 12" descr="A close up of a logo&#10;&#10;Description generated with very high confidence">
            <a:extLst>
              <a:ext uri="{FF2B5EF4-FFF2-40B4-BE49-F238E27FC236}">
                <a16:creationId xmlns:a16="http://schemas.microsoft.com/office/drawing/2014/main" id="{065A1524-3AAF-4B59-8C67-C2BE1FDF54E6}"/>
              </a:ext>
            </a:extLst>
          </p:cNvPr>
          <p:cNvPicPr>
            <a:picLocks noChangeAspect="1"/>
          </p:cNvPicPr>
          <p:nvPr/>
        </p:nvPicPr>
        <p:blipFill>
          <a:blip r:embed="rId2">
            <a:extLst>
              <a:ext uri="{837473B0-CC2E-450A-ABE3-18F120FF3D39}">
                <a1611:picAttrSrcUrl xmlns:a1611="http://schemas.microsoft.com/office/drawing/2016/11/main" r:id="rId4"/>
              </a:ext>
            </a:extLst>
          </a:blip>
          <a:stretch>
            <a:fillRect/>
          </a:stretch>
        </p:blipFill>
        <p:spPr>
          <a:xfrm>
            <a:off x="6122068" y="2514814"/>
            <a:ext cx="9525" cy="9525"/>
          </a:xfrm>
          <a:prstGeom prst="rect">
            <a:avLst/>
          </a:prstGeom>
        </p:spPr>
      </p:pic>
      <p:pic>
        <p:nvPicPr>
          <p:cNvPr id="16" name="Picture 15" descr="A close up of a logo&#10;&#10;Description generated with very high confidence">
            <a:extLst>
              <a:ext uri="{FF2B5EF4-FFF2-40B4-BE49-F238E27FC236}">
                <a16:creationId xmlns:a16="http://schemas.microsoft.com/office/drawing/2014/main" id="{E9E8AC33-8E21-4E20-9484-D4261B835C0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72068" y="2664814"/>
            <a:ext cx="9525" cy="9525"/>
          </a:xfrm>
          <a:prstGeom prst="rect">
            <a:avLst/>
          </a:prstGeom>
        </p:spPr>
      </p:pic>
      <p:pic>
        <p:nvPicPr>
          <p:cNvPr id="19" name="Picture 18" descr="A close up of a logo&#10;&#10;Description generated with very high confidence">
            <a:extLst>
              <a:ext uri="{FF2B5EF4-FFF2-40B4-BE49-F238E27FC236}">
                <a16:creationId xmlns:a16="http://schemas.microsoft.com/office/drawing/2014/main" id="{5CBEC181-0E2B-451C-8DB8-14AB4C9A5A71}"/>
              </a:ext>
            </a:extLst>
          </p:cNvPr>
          <p:cNvPicPr>
            <a:picLocks noChangeAspect="1"/>
          </p:cNvPicPr>
          <p:nvPr/>
        </p:nvPicPr>
        <p:blipFill>
          <a:blip r:embed="rId2">
            <a:extLst>
              <a:ext uri="{837473B0-CC2E-450A-ABE3-18F120FF3D39}">
                <a1611:picAttrSrcUrl xmlns:a1611="http://schemas.microsoft.com/office/drawing/2016/11/main" r:id="rId5"/>
              </a:ext>
            </a:extLst>
          </a:blip>
          <a:stretch>
            <a:fillRect/>
          </a:stretch>
        </p:blipFill>
        <p:spPr>
          <a:xfrm>
            <a:off x="6422068" y="2814814"/>
            <a:ext cx="9525" cy="9525"/>
          </a:xfrm>
          <a:prstGeom prst="rect">
            <a:avLst/>
          </a:prstGeom>
        </p:spPr>
      </p:pic>
      <p:pic>
        <p:nvPicPr>
          <p:cNvPr id="22" name="Picture 21" descr="A close up of a logo&#10;&#10;Description generated with very high confidence">
            <a:extLst>
              <a:ext uri="{FF2B5EF4-FFF2-40B4-BE49-F238E27FC236}">
                <a16:creationId xmlns:a16="http://schemas.microsoft.com/office/drawing/2014/main" id="{2D4D5CD0-C681-46D5-9616-FF66CC14D0D0}"/>
              </a:ext>
            </a:extLst>
          </p:cNvPr>
          <p:cNvPicPr>
            <a:picLocks noChangeAspect="1"/>
          </p:cNvPicPr>
          <p:nvPr/>
        </p:nvPicPr>
        <p:blipFill>
          <a:blip r:embed="rId2">
            <a:extLst>
              <a:ext uri="{837473B0-CC2E-450A-ABE3-18F120FF3D39}">
                <a1611:picAttrSrcUrl xmlns:a1611="http://schemas.microsoft.com/office/drawing/2016/11/main" r:id="rId4"/>
              </a:ext>
            </a:extLst>
          </a:blip>
          <a:stretch>
            <a:fillRect/>
          </a:stretch>
        </p:blipFill>
        <p:spPr>
          <a:xfrm>
            <a:off x="6122068" y="2514814"/>
            <a:ext cx="9525" cy="9525"/>
          </a:xfrm>
          <a:prstGeom prst="rect">
            <a:avLst/>
          </a:prstGeom>
        </p:spPr>
      </p:pic>
      <p:pic>
        <p:nvPicPr>
          <p:cNvPr id="25" name="Picture 24" descr="A close up of a logo&#10;&#10;Description generated with very high confidence">
            <a:extLst>
              <a:ext uri="{FF2B5EF4-FFF2-40B4-BE49-F238E27FC236}">
                <a16:creationId xmlns:a16="http://schemas.microsoft.com/office/drawing/2014/main" id="{25A72C9C-3C19-4014-AF39-C22E851E93E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092405" y="1381671"/>
            <a:ext cx="4359325" cy="4486050"/>
          </a:xfrm>
          <a:prstGeom prst="rect">
            <a:avLst/>
          </a:prstGeom>
        </p:spPr>
      </p:pic>
      <p:pic>
        <p:nvPicPr>
          <p:cNvPr id="28" name="Picture 27" descr="A close up of a logo&#10;&#10;Description generated with very high confidence">
            <a:extLst>
              <a:ext uri="{FF2B5EF4-FFF2-40B4-BE49-F238E27FC236}">
                <a16:creationId xmlns:a16="http://schemas.microsoft.com/office/drawing/2014/main" id="{323212E1-6BC1-4B92-B66A-E3C462B27CDA}"/>
              </a:ext>
            </a:extLst>
          </p:cNvPr>
          <p:cNvPicPr>
            <a:picLocks noChangeAspect="1"/>
          </p:cNvPicPr>
          <p:nvPr/>
        </p:nvPicPr>
        <p:blipFill>
          <a:blip r:embed="rId2">
            <a:extLst>
              <a:ext uri="{837473B0-CC2E-450A-ABE3-18F120FF3D39}">
                <a1611:picAttrSrcUrl xmlns:a1611="http://schemas.microsoft.com/office/drawing/2016/11/main" r:id="rId8"/>
              </a:ext>
            </a:extLst>
          </a:blip>
          <a:stretch>
            <a:fillRect/>
          </a:stretch>
        </p:blipFill>
        <p:spPr>
          <a:xfrm>
            <a:off x="6272068" y="2664814"/>
            <a:ext cx="9525" cy="9525"/>
          </a:xfrm>
          <a:prstGeom prst="rect">
            <a:avLst/>
          </a:prstGeom>
        </p:spPr>
      </p:pic>
      <p:sp>
        <p:nvSpPr>
          <p:cNvPr id="33" name="Thought Bubble: Cloud 32">
            <a:extLst>
              <a:ext uri="{FF2B5EF4-FFF2-40B4-BE49-F238E27FC236}">
                <a16:creationId xmlns:a16="http://schemas.microsoft.com/office/drawing/2014/main" id="{1309B06B-D018-4DE8-9CB9-2EF4EB2C4108}"/>
              </a:ext>
            </a:extLst>
          </p:cNvPr>
          <p:cNvSpPr/>
          <p:nvPr/>
        </p:nvSpPr>
        <p:spPr>
          <a:xfrm>
            <a:off x="8339446" y="1530952"/>
            <a:ext cx="3794384" cy="2934676"/>
          </a:xfrm>
          <a:prstGeom prst="cloudCallout">
            <a:avLst>
              <a:gd name="adj1" fmla="val -72886"/>
              <a:gd name="adj2" fmla="val 3882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rPr>
              <a:t>This is not going in!</a:t>
            </a:r>
          </a:p>
        </p:txBody>
      </p:sp>
      <p:sp>
        <p:nvSpPr>
          <p:cNvPr id="34" name="Thought Bubble: Cloud 33">
            <a:extLst>
              <a:ext uri="{FF2B5EF4-FFF2-40B4-BE49-F238E27FC236}">
                <a16:creationId xmlns:a16="http://schemas.microsoft.com/office/drawing/2014/main" id="{C2D1E0DD-1AFB-444F-8616-A31286431BD8}"/>
              </a:ext>
            </a:extLst>
          </p:cNvPr>
          <p:cNvSpPr/>
          <p:nvPr/>
        </p:nvSpPr>
        <p:spPr>
          <a:xfrm>
            <a:off x="0" y="1650237"/>
            <a:ext cx="4214215" cy="2648303"/>
          </a:xfrm>
          <a:prstGeom prst="cloudCallout">
            <a:avLst>
              <a:gd name="adj1" fmla="val 49992"/>
              <a:gd name="adj2" fmla="val 3917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I’ve been here for hours and I still don’t understand it fully.</a:t>
            </a:r>
            <a:endParaRPr lang="en-GB" sz="2800" b="1" dirty="0">
              <a:solidFill>
                <a:schemeClr val="tx1"/>
              </a:solidFill>
            </a:endParaRPr>
          </a:p>
        </p:txBody>
      </p:sp>
      <p:sp>
        <p:nvSpPr>
          <p:cNvPr id="35" name="Rectangle 34">
            <a:extLst>
              <a:ext uri="{FF2B5EF4-FFF2-40B4-BE49-F238E27FC236}">
                <a16:creationId xmlns:a16="http://schemas.microsoft.com/office/drawing/2014/main" id="{A68B4F90-7F3E-41BE-8C8D-2754D4E44365}"/>
              </a:ext>
            </a:extLst>
          </p:cNvPr>
          <p:cNvSpPr/>
          <p:nvPr/>
        </p:nvSpPr>
        <p:spPr>
          <a:xfrm>
            <a:off x="643452" y="5797647"/>
            <a:ext cx="11576282" cy="707886"/>
          </a:xfrm>
          <a:prstGeom prst="rect">
            <a:avLst/>
          </a:prstGeom>
        </p:spPr>
        <p:txBody>
          <a:bodyPr wrap="square">
            <a:spAutoFit/>
          </a:bodyPr>
          <a:lstStyle/>
          <a:p>
            <a:pPr algn="ctr"/>
            <a:r>
              <a:rPr lang="en-US" sz="4000" dirty="0">
                <a:ln w="0"/>
                <a:effectLst>
                  <a:outerShdw blurRad="38100" dist="19050" dir="2700000" algn="tl" rotWithShape="0">
                    <a:schemeClr val="dk1">
                      <a:alpha val="40000"/>
                    </a:schemeClr>
                  </a:outerShdw>
                </a:effectLst>
              </a:rPr>
              <a:t>Do you think your students ever feel like this?</a:t>
            </a:r>
          </a:p>
        </p:txBody>
      </p:sp>
      <p:sp>
        <p:nvSpPr>
          <p:cNvPr id="12" name="TextBox 11">
            <a:extLst>
              <a:ext uri="{FF2B5EF4-FFF2-40B4-BE49-F238E27FC236}">
                <a16:creationId xmlns:a16="http://schemas.microsoft.com/office/drawing/2014/main" id="{C1383011-8B97-476B-A04B-07D8FE4C581F}"/>
              </a:ext>
            </a:extLst>
          </p:cNvPr>
          <p:cNvSpPr txBox="1"/>
          <p:nvPr/>
        </p:nvSpPr>
        <p:spPr>
          <a:xfrm>
            <a:off x="671804" y="362334"/>
            <a:ext cx="9526555"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How to revise effectively – </a:t>
            </a:r>
            <a:r>
              <a:rPr lang="en-US" sz="3200" dirty="0"/>
              <a:t>Miss Nightingale</a:t>
            </a:r>
            <a:endParaRPr lang="en-GB" sz="3200" dirty="0"/>
          </a:p>
        </p:txBody>
      </p:sp>
    </p:spTree>
    <p:extLst>
      <p:ext uri="{BB962C8B-B14F-4D97-AF65-F5344CB8AC3E}">
        <p14:creationId xmlns:p14="http://schemas.microsoft.com/office/powerpoint/2010/main" val="2539613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normAutofit/>
          </a:bodyPr>
          <a:lstStyle/>
          <a:p>
            <a:pPr algn="ctr"/>
            <a:r>
              <a:rPr lang="en-GB" b="1" dirty="0"/>
              <a:t>Knowledge vs. familiarity </a:t>
            </a:r>
          </a:p>
        </p:txBody>
      </p:sp>
      <p:sp>
        <p:nvSpPr>
          <p:cNvPr id="3" name="Content Placeholder 2"/>
          <p:cNvSpPr>
            <a:spLocks noGrp="1"/>
          </p:cNvSpPr>
          <p:nvPr>
            <p:ph idx="1"/>
          </p:nvPr>
        </p:nvSpPr>
        <p:spPr>
          <a:xfrm>
            <a:off x="609601" y="2286000"/>
            <a:ext cx="10972800" cy="4337222"/>
          </a:xfrm>
        </p:spPr>
        <p:txBody>
          <a:bodyPr>
            <a:normAutofit lnSpcReduction="10000"/>
          </a:bodyPr>
          <a:lstStyle/>
          <a:p>
            <a:r>
              <a:rPr lang="en-GB" sz="2800" dirty="0"/>
              <a:t>How well do you know the 50p coin? You have seen it thousands of times, so you should know all about it.</a:t>
            </a:r>
          </a:p>
          <a:p>
            <a:r>
              <a:rPr lang="en-GB" sz="2800" dirty="0"/>
              <a:t>Think about the front of a 50p coin (not the side with the Queen’s head). There is an image of Britannia.</a:t>
            </a:r>
          </a:p>
          <a:p>
            <a:pPr marL="971550" lvl="1" indent="-514350">
              <a:buFont typeface="+mj-lt"/>
              <a:buAutoNum type="arabicPeriod"/>
            </a:pPr>
            <a:r>
              <a:rPr lang="en-GB" sz="2800" dirty="0"/>
              <a:t>What is in her left hand?</a:t>
            </a:r>
          </a:p>
          <a:p>
            <a:pPr marL="971550" lvl="1" indent="-514350">
              <a:buFont typeface="+mj-lt"/>
              <a:buAutoNum type="arabicPeriod"/>
            </a:pPr>
            <a:r>
              <a:rPr lang="en-GB" sz="2800" dirty="0"/>
              <a:t>What is in her right hand?</a:t>
            </a:r>
          </a:p>
          <a:p>
            <a:pPr marL="971550" lvl="1" indent="-514350">
              <a:buFont typeface="+mj-lt"/>
              <a:buAutoNum type="arabicPeriod"/>
            </a:pPr>
            <a:r>
              <a:rPr lang="en-GB" sz="2800" dirty="0"/>
              <a:t>What is on the shield?</a:t>
            </a:r>
          </a:p>
          <a:p>
            <a:pPr marL="971550" lvl="1" indent="-514350">
              <a:buFont typeface="+mj-lt"/>
              <a:buAutoNum type="arabicPeriod"/>
            </a:pPr>
            <a:r>
              <a:rPr lang="en-GB" sz="2800" dirty="0"/>
              <a:t>What is on her head?</a:t>
            </a:r>
          </a:p>
          <a:p>
            <a:pPr marL="971550" lvl="1" indent="-514350">
              <a:buFont typeface="+mj-lt"/>
              <a:buAutoNum type="arabicPeriod"/>
            </a:pPr>
            <a:r>
              <a:rPr lang="en-GB" sz="2800" dirty="0"/>
              <a:t>What is at her feet?</a:t>
            </a:r>
          </a:p>
          <a:p>
            <a:endParaRPr lang="en-GB" dirty="0"/>
          </a:p>
        </p:txBody>
      </p:sp>
    </p:spTree>
    <p:extLst>
      <p:ext uri="{BB962C8B-B14F-4D97-AF65-F5344CB8AC3E}">
        <p14:creationId xmlns:p14="http://schemas.microsoft.com/office/powerpoint/2010/main" val="648535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1308" y="95250"/>
            <a:ext cx="7529384" cy="6762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015548" y="1997839"/>
            <a:ext cx="8723987"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3600" b="1" dirty="0"/>
              <a:t>We have seen the coin many times (‘shallow repetition’) but we have not </a:t>
            </a:r>
            <a:r>
              <a:rPr lang="en-GB" sz="3600" b="1" dirty="0">
                <a:solidFill>
                  <a:srgbClr val="FF0000"/>
                </a:solidFill>
              </a:rPr>
              <a:t>thought</a:t>
            </a:r>
            <a:r>
              <a:rPr lang="en-GB" sz="3600" b="1" dirty="0"/>
              <a:t> about it. Therefore we are </a:t>
            </a:r>
            <a:r>
              <a:rPr lang="en-GB" sz="3600" b="1" u="sng" dirty="0"/>
              <a:t>familiar</a:t>
            </a:r>
            <a:r>
              <a:rPr lang="en-GB" sz="3600" b="1" dirty="0"/>
              <a:t> with it but we do not </a:t>
            </a:r>
            <a:r>
              <a:rPr lang="en-GB" sz="3600" b="1" dirty="0">
                <a:solidFill>
                  <a:srgbClr val="FF0000"/>
                </a:solidFill>
              </a:rPr>
              <a:t>know </a:t>
            </a:r>
            <a:r>
              <a:rPr lang="en-GB" sz="3600" b="1" dirty="0"/>
              <a:t>it!</a:t>
            </a:r>
          </a:p>
        </p:txBody>
      </p:sp>
    </p:spTree>
    <p:extLst>
      <p:ext uri="{BB962C8B-B14F-4D97-AF65-F5344CB8AC3E}">
        <p14:creationId xmlns:p14="http://schemas.microsoft.com/office/powerpoint/2010/main" val="3986881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000" b="1" dirty="0"/>
              <a:t>“Learning happens when people have to think hard”</a:t>
            </a:r>
          </a:p>
        </p:txBody>
      </p:sp>
      <p:sp>
        <p:nvSpPr>
          <p:cNvPr id="3" name="Subtitle 2"/>
          <p:cNvSpPr>
            <a:spLocks noGrp="1"/>
          </p:cNvSpPr>
          <p:nvPr>
            <p:ph type="subTitle" idx="1"/>
          </p:nvPr>
        </p:nvSpPr>
        <p:spPr/>
        <p:txBody>
          <a:bodyPr>
            <a:normAutofit fontScale="62500" lnSpcReduction="20000"/>
          </a:bodyPr>
          <a:lstStyle/>
          <a:p>
            <a:r>
              <a:rPr lang="en-GB" sz="4800" dirty="0">
                <a:solidFill>
                  <a:schemeClr val="tx1"/>
                </a:solidFill>
              </a:rPr>
              <a:t>Prof. Robert Coe – Durham University</a:t>
            </a:r>
          </a:p>
        </p:txBody>
      </p:sp>
    </p:spTree>
    <p:extLst>
      <p:ext uri="{BB962C8B-B14F-4D97-AF65-F5344CB8AC3E}">
        <p14:creationId xmlns:p14="http://schemas.microsoft.com/office/powerpoint/2010/main" val="2911191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logo&#10;&#10;Description generated with very high confidence">
            <a:extLst>
              <a:ext uri="{FF2B5EF4-FFF2-40B4-BE49-F238E27FC236}">
                <a16:creationId xmlns:a16="http://schemas.microsoft.com/office/drawing/2014/main" id="{2F023E48-DB40-41BB-85CA-D13BAA5FA2F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091237" y="3424237"/>
            <a:ext cx="9525" cy="9525"/>
          </a:xfrm>
          <a:prstGeom prst="rect">
            <a:avLst/>
          </a:prstGeom>
        </p:spPr>
      </p:pic>
      <p:pic>
        <p:nvPicPr>
          <p:cNvPr id="9" name="Picture 8" descr="A close up of a logo&#10;&#10;Description generated with very high confidence">
            <a:extLst>
              <a:ext uri="{FF2B5EF4-FFF2-40B4-BE49-F238E27FC236}">
                <a16:creationId xmlns:a16="http://schemas.microsoft.com/office/drawing/2014/main" id="{95E87F15-DF63-4E34-8140-6C57E3C4A2E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241237" y="3574237"/>
            <a:ext cx="9525" cy="9525"/>
          </a:xfrm>
          <a:prstGeom prst="rect">
            <a:avLst/>
          </a:prstGeom>
        </p:spPr>
      </p:pic>
      <p:sp>
        <p:nvSpPr>
          <p:cNvPr id="11" name="Rectangle 10">
            <a:extLst>
              <a:ext uri="{FF2B5EF4-FFF2-40B4-BE49-F238E27FC236}">
                <a16:creationId xmlns:a16="http://schemas.microsoft.com/office/drawing/2014/main" id="{6F803E7B-07F2-4A66-AF92-339814C84A1C}"/>
              </a:ext>
            </a:extLst>
          </p:cNvPr>
          <p:cNvSpPr/>
          <p:nvPr/>
        </p:nvSpPr>
        <p:spPr>
          <a:xfrm>
            <a:off x="195943" y="362967"/>
            <a:ext cx="10179179" cy="1754326"/>
          </a:xfrm>
          <a:prstGeom prst="rect">
            <a:avLst/>
          </a:prstGeom>
          <a:noFill/>
        </p:spPr>
        <p:txBody>
          <a:bodyPr wrap="squar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We need to engage in higher-order thinking</a:t>
            </a:r>
          </a:p>
          <a:p>
            <a:pPr algn="ctr"/>
            <a:r>
              <a:rPr lang="en-US" sz="3600" dirty="0">
                <a:ln w="0"/>
                <a:effectLst>
                  <a:outerShdw blurRad="38100" dist="19050" dir="2700000" algn="tl" rotWithShape="0">
                    <a:schemeClr val="dk1">
                      <a:alpha val="40000"/>
                    </a:schemeClr>
                  </a:outerShdw>
                </a:effectLst>
              </a:rPr>
              <a:t>if knowledge is going to go into the long-term memory</a:t>
            </a: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7" name="Picture 6" descr="A picture containing mirror&#10;&#10;Description generated with high confidence">
            <a:extLst>
              <a:ext uri="{FF2B5EF4-FFF2-40B4-BE49-F238E27FC236}">
                <a16:creationId xmlns:a16="http://schemas.microsoft.com/office/drawing/2014/main" id="{F0386D7E-190D-4763-BCD6-88EB80C8ED4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104168" y="2090928"/>
            <a:ext cx="3034665" cy="4114800"/>
          </a:xfrm>
          <a:prstGeom prst="rect">
            <a:avLst/>
          </a:prstGeom>
        </p:spPr>
      </p:pic>
      <p:pic>
        <p:nvPicPr>
          <p:cNvPr id="10" name="Picture 9" descr="A picture containing mirror&#10;&#10;Description generated with high confidence">
            <a:extLst>
              <a:ext uri="{FF2B5EF4-FFF2-40B4-BE49-F238E27FC236}">
                <a16:creationId xmlns:a16="http://schemas.microsoft.com/office/drawing/2014/main" id="{7403E8B8-FBBD-41AB-A70C-176C28BA8CD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514166" y="2090928"/>
            <a:ext cx="3034665" cy="4114800"/>
          </a:xfrm>
          <a:prstGeom prst="rect">
            <a:avLst/>
          </a:prstGeom>
        </p:spPr>
      </p:pic>
      <p:pic>
        <p:nvPicPr>
          <p:cNvPr id="3" name="Picture 2" descr="A close up of a map&#10;&#10;Description generated with high confidence">
            <a:extLst>
              <a:ext uri="{FF2B5EF4-FFF2-40B4-BE49-F238E27FC236}">
                <a16:creationId xmlns:a16="http://schemas.microsoft.com/office/drawing/2014/main" id="{02FDC3EB-1EA8-4CDA-8860-9705F494E66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98537" y="2117293"/>
            <a:ext cx="2265921" cy="1880616"/>
          </a:xfrm>
          <a:prstGeom prst="ellipse">
            <a:avLst/>
          </a:prstGeom>
        </p:spPr>
      </p:pic>
    </p:spTree>
    <p:extLst>
      <p:ext uri="{BB962C8B-B14F-4D97-AF65-F5344CB8AC3E}">
        <p14:creationId xmlns:p14="http://schemas.microsoft.com/office/powerpoint/2010/main" val="197032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descr="A close up of a sign&#10;&#10;Description generated with high confidence">
            <a:extLst>
              <a:ext uri="{FF2B5EF4-FFF2-40B4-BE49-F238E27FC236}">
                <a16:creationId xmlns:a16="http://schemas.microsoft.com/office/drawing/2014/main" id="{F77E4C80-9860-4A26-8E74-6D8490F667E8}"/>
              </a:ext>
            </a:extLst>
          </p:cNvPr>
          <p:cNvPicPr>
            <a:picLocks noChangeAspect="1"/>
          </p:cNvPicPr>
          <p:nvPr/>
        </p:nvPicPr>
        <p:blipFill rotWithShape="1">
          <a:blip r:embed="rId2">
            <a:extLst>
              <a:ext uri="{28A0092B-C50C-407E-A947-70E740481C1C}">
                <a14:useLocalDpi xmlns:a14="http://schemas.microsoft.com/office/drawing/2010/main" val="0"/>
              </a:ext>
            </a:extLst>
          </a:blip>
          <a:srcRect l="9374" t="53064" r="52602"/>
          <a:stretch/>
        </p:blipFill>
        <p:spPr>
          <a:xfrm>
            <a:off x="1401516" y="1286880"/>
            <a:ext cx="1062203" cy="923329"/>
          </a:xfrm>
          <a:prstGeom prst="rect">
            <a:avLst/>
          </a:prstGeom>
        </p:spPr>
      </p:pic>
      <p:sp>
        <p:nvSpPr>
          <p:cNvPr id="17" name="Rectangle 16">
            <a:extLst>
              <a:ext uri="{FF2B5EF4-FFF2-40B4-BE49-F238E27FC236}">
                <a16:creationId xmlns:a16="http://schemas.microsoft.com/office/drawing/2014/main" id="{5FA4C115-FB64-4E48-A4A8-DCE837A3079F}"/>
              </a:ext>
            </a:extLst>
          </p:cNvPr>
          <p:cNvSpPr/>
          <p:nvPr/>
        </p:nvSpPr>
        <p:spPr>
          <a:xfrm>
            <a:off x="-323356" y="2105103"/>
            <a:ext cx="4549073" cy="1323439"/>
          </a:xfrm>
          <a:prstGeom prst="rect">
            <a:avLst/>
          </a:prstGeom>
          <a:noFill/>
        </p:spPr>
        <p:txBody>
          <a:bodyPr wrap="square" lIns="91440" tIns="45720" rIns="91440" bIns="45720">
            <a:spAutoFit/>
          </a:bodyPr>
          <a:lstStyle/>
          <a:p>
            <a:pPr algn="ctr"/>
            <a:r>
              <a:rPr lang="en-US" sz="4000" b="1" cap="none" spc="0" dirty="0">
                <a:ln w="0"/>
                <a:solidFill>
                  <a:srgbClr val="92D050"/>
                </a:solidFill>
                <a:effectLst>
                  <a:outerShdw blurRad="38100" dist="19050" dir="2700000" algn="tl" rotWithShape="0">
                    <a:schemeClr val="dk1">
                      <a:alpha val="40000"/>
                    </a:schemeClr>
                  </a:outerShdw>
                </a:effectLst>
              </a:rPr>
              <a:t>Upload</a:t>
            </a:r>
          </a:p>
          <a:p>
            <a:pPr algn="ctr"/>
            <a:r>
              <a:rPr lang="en-US" sz="4000" b="1" cap="none" spc="0" dirty="0">
                <a:ln w="0"/>
                <a:solidFill>
                  <a:srgbClr val="92D050"/>
                </a:solidFill>
                <a:effectLst>
                  <a:outerShdw blurRad="38100" dist="19050" dir="2700000" algn="tl" rotWithShape="0">
                    <a:schemeClr val="dk1">
                      <a:alpha val="40000"/>
                    </a:schemeClr>
                  </a:outerShdw>
                </a:effectLst>
              </a:rPr>
              <a:t>KNOWLEDGE</a:t>
            </a:r>
          </a:p>
        </p:txBody>
      </p:sp>
      <p:pic>
        <p:nvPicPr>
          <p:cNvPr id="38" name="Picture 37" descr="A close up of a sign&#10;&#10;Description generated with high confidence">
            <a:extLst>
              <a:ext uri="{FF2B5EF4-FFF2-40B4-BE49-F238E27FC236}">
                <a16:creationId xmlns:a16="http://schemas.microsoft.com/office/drawing/2014/main" id="{6AB26172-8CA4-480B-ABB9-44786A5F5E9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442" t="52682" r="9415" b="-2122"/>
          <a:stretch/>
        </p:blipFill>
        <p:spPr>
          <a:xfrm>
            <a:off x="9760852" y="3196085"/>
            <a:ext cx="863197" cy="811097"/>
          </a:xfrm>
          <a:prstGeom prst="rect">
            <a:avLst/>
          </a:prstGeom>
        </p:spPr>
      </p:pic>
      <p:pic>
        <p:nvPicPr>
          <p:cNvPr id="9" name="Picture 8" descr="A close up of a logo&#10;&#10;Description generated with high confidence">
            <a:extLst>
              <a:ext uri="{FF2B5EF4-FFF2-40B4-BE49-F238E27FC236}">
                <a16:creationId xmlns:a16="http://schemas.microsoft.com/office/drawing/2014/main" id="{7E0A8283-FF72-4D88-BD02-5B13ECC9D92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28650" y="1950982"/>
            <a:ext cx="1126088" cy="1104817"/>
          </a:xfrm>
          <a:prstGeom prst="ellipse">
            <a:avLst/>
          </a:prstGeom>
        </p:spPr>
      </p:pic>
      <p:sp>
        <p:nvSpPr>
          <p:cNvPr id="14" name="TextBox 13">
            <a:extLst>
              <a:ext uri="{FF2B5EF4-FFF2-40B4-BE49-F238E27FC236}">
                <a16:creationId xmlns:a16="http://schemas.microsoft.com/office/drawing/2014/main" id="{64AF780B-8B30-41DC-88C6-19FFB850BEC1}"/>
              </a:ext>
            </a:extLst>
          </p:cNvPr>
          <p:cNvSpPr txBox="1"/>
          <p:nvPr/>
        </p:nvSpPr>
        <p:spPr>
          <a:xfrm>
            <a:off x="3942176" y="2925420"/>
            <a:ext cx="3599634" cy="1323439"/>
          </a:xfrm>
          <a:prstGeom prst="rect">
            <a:avLst/>
          </a:prstGeom>
          <a:noFill/>
        </p:spPr>
        <p:txBody>
          <a:bodyPr wrap="square" rtlCol="0">
            <a:spAutoFit/>
          </a:bodyPr>
          <a:lstStyle/>
          <a:p>
            <a:pPr algn="ctr"/>
            <a:r>
              <a:rPr lang="fr-FR" sz="4000" b="1" dirty="0">
                <a:solidFill>
                  <a:srgbClr val="00B0F0"/>
                </a:solidFill>
                <a:effectLst>
                  <a:outerShdw blurRad="38100" dist="38100" dir="2700000" algn="tl">
                    <a:srgbClr val="000000">
                      <a:alpha val="43137"/>
                    </a:srgbClr>
                  </a:outerShdw>
                </a:effectLst>
              </a:rPr>
              <a:t>Process</a:t>
            </a:r>
          </a:p>
          <a:p>
            <a:pPr algn="ctr"/>
            <a:r>
              <a:rPr lang="fr-FR" sz="4000" b="1" dirty="0">
                <a:solidFill>
                  <a:srgbClr val="00B0F0"/>
                </a:solidFill>
                <a:effectLst>
                  <a:outerShdw blurRad="38100" dist="38100" dir="2700000" algn="tl">
                    <a:srgbClr val="000000">
                      <a:alpha val="43137"/>
                    </a:srgbClr>
                  </a:outerShdw>
                </a:effectLst>
              </a:rPr>
              <a:t>KNOWLEDGE</a:t>
            </a:r>
          </a:p>
        </p:txBody>
      </p:sp>
      <p:sp>
        <p:nvSpPr>
          <p:cNvPr id="16" name="TextBox 15">
            <a:extLst>
              <a:ext uri="{FF2B5EF4-FFF2-40B4-BE49-F238E27FC236}">
                <a16:creationId xmlns:a16="http://schemas.microsoft.com/office/drawing/2014/main" id="{6792B557-8609-4777-8DB3-C94A8DDB113A}"/>
              </a:ext>
            </a:extLst>
          </p:cNvPr>
          <p:cNvSpPr txBox="1"/>
          <p:nvPr/>
        </p:nvSpPr>
        <p:spPr>
          <a:xfrm>
            <a:off x="8544743" y="3998468"/>
            <a:ext cx="3048000" cy="1200329"/>
          </a:xfrm>
          <a:prstGeom prst="rect">
            <a:avLst/>
          </a:prstGeom>
          <a:noFill/>
        </p:spPr>
        <p:txBody>
          <a:bodyPr wrap="square" rtlCol="0">
            <a:spAutoFit/>
          </a:bodyPr>
          <a:lstStyle/>
          <a:p>
            <a:pPr algn="ctr"/>
            <a:r>
              <a:rPr lang="fr-FR" sz="3600" b="1" dirty="0">
                <a:solidFill>
                  <a:srgbClr val="FF0000"/>
                </a:solidFill>
                <a:effectLst>
                  <a:outerShdw blurRad="38100" dist="38100" dir="2700000" algn="tl">
                    <a:srgbClr val="000000">
                      <a:alpha val="43137"/>
                    </a:srgbClr>
                  </a:outerShdw>
                </a:effectLst>
              </a:rPr>
              <a:t>Download</a:t>
            </a:r>
          </a:p>
          <a:p>
            <a:pPr algn="ctr"/>
            <a:r>
              <a:rPr lang="fr-FR" sz="3600" b="1" dirty="0">
                <a:solidFill>
                  <a:srgbClr val="FF0000"/>
                </a:solidFill>
                <a:effectLst>
                  <a:outerShdw blurRad="38100" dist="38100" dir="2700000" algn="tl">
                    <a:srgbClr val="000000">
                      <a:alpha val="43137"/>
                    </a:srgbClr>
                  </a:outerShdw>
                </a:effectLst>
              </a:rPr>
              <a:t>KNOWLEDGE</a:t>
            </a:r>
          </a:p>
        </p:txBody>
      </p:sp>
      <p:sp>
        <p:nvSpPr>
          <p:cNvPr id="18" name="Rectangle 17">
            <a:extLst>
              <a:ext uri="{FF2B5EF4-FFF2-40B4-BE49-F238E27FC236}">
                <a16:creationId xmlns:a16="http://schemas.microsoft.com/office/drawing/2014/main" id="{ED08A111-A43A-441D-8A34-72CD9F387F2D}"/>
              </a:ext>
            </a:extLst>
          </p:cNvPr>
          <p:cNvSpPr/>
          <p:nvPr/>
        </p:nvSpPr>
        <p:spPr>
          <a:xfrm>
            <a:off x="8991831" y="1027652"/>
            <a:ext cx="1853391" cy="923330"/>
          </a:xfrm>
          <a:prstGeom prst="rect">
            <a:avLst/>
          </a:prstGeom>
          <a:noFill/>
        </p:spPr>
        <p:txBody>
          <a:bodyPr wrap="none" lIns="91440" tIns="45720" rIns="91440" bIns="45720">
            <a:spAutoFit/>
          </a:bodyPr>
          <a:lstStyle/>
          <a:p>
            <a:pPr algn="ctr"/>
            <a:r>
              <a:rPr lang="en-US" sz="5400" dirty="0">
                <a:ln w="22225">
                  <a:solidFill>
                    <a:schemeClr val="accent2"/>
                  </a:solidFill>
                  <a:prstDash val="solid"/>
                </a:ln>
                <a:solidFill>
                  <a:schemeClr val="accent2">
                    <a:lumMod val="40000"/>
                    <a:lumOff val="60000"/>
                  </a:schemeClr>
                </a:solidFill>
                <a:latin typeface="Helvetica Light" panose="020B0403020202020204" pitchFamily="34" charset="0"/>
              </a:rPr>
              <a:t>Re-visit</a:t>
            </a:r>
            <a:endParaRPr lang="en-US" sz="5400" cap="none" spc="0" dirty="0">
              <a:ln w="22225">
                <a:solidFill>
                  <a:schemeClr val="accent2"/>
                </a:solidFill>
                <a:prstDash val="solid"/>
              </a:ln>
              <a:solidFill>
                <a:schemeClr val="accent2">
                  <a:lumMod val="40000"/>
                  <a:lumOff val="60000"/>
                </a:schemeClr>
              </a:solidFill>
              <a:effectLst/>
              <a:latin typeface="Helvetica Light" panose="020B0403020202020204" pitchFamily="34" charset="0"/>
            </a:endParaRPr>
          </a:p>
        </p:txBody>
      </p:sp>
      <p:sp>
        <p:nvSpPr>
          <p:cNvPr id="19" name="Rectangle 18">
            <a:extLst>
              <a:ext uri="{FF2B5EF4-FFF2-40B4-BE49-F238E27FC236}">
                <a16:creationId xmlns:a16="http://schemas.microsoft.com/office/drawing/2014/main" id="{9D735BA0-1E6C-45D4-AF4F-4DDF1FC82E94}"/>
              </a:ext>
            </a:extLst>
          </p:cNvPr>
          <p:cNvSpPr/>
          <p:nvPr/>
        </p:nvSpPr>
        <p:spPr>
          <a:xfrm>
            <a:off x="183854" y="1286879"/>
            <a:ext cx="71045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1.</a:t>
            </a:r>
          </a:p>
        </p:txBody>
      </p:sp>
      <p:sp>
        <p:nvSpPr>
          <p:cNvPr id="20" name="Rectangle 19">
            <a:extLst>
              <a:ext uri="{FF2B5EF4-FFF2-40B4-BE49-F238E27FC236}">
                <a16:creationId xmlns:a16="http://schemas.microsoft.com/office/drawing/2014/main" id="{D3152D2E-D3BF-4A92-BFD6-E7E155E9252B}"/>
              </a:ext>
            </a:extLst>
          </p:cNvPr>
          <p:cNvSpPr/>
          <p:nvPr/>
        </p:nvSpPr>
        <p:spPr>
          <a:xfrm>
            <a:off x="4396815" y="1828826"/>
            <a:ext cx="71045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2.</a:t>
            </a:r>
          </a:p>
        </p:txBody>
      </p:sp>
      <p:sp>
        <p:nvSpPr>
          <p:cNvPr id="23" name="Rectangle 22">
            <a:extLst>
              <a:ext uri="{FF2B5EF4-FFF2-40B4-BE49-F238E27FC236}">
                <a16:creationId xmlns:a16="http://schemas.microsoft.com/office/drawing/2014/main" id="{A92D2858-2CCA-476E-8550-10753CCF7932}"/>
              </a:ext>
            </a:extLst>
          </p:cNvPr>
          <p:cNvSpPr/>
          <p:nvPr/>
        </p:nvSpPr>
        <p:spPr>
          <a:xfrm>
            <a:off x="8544743" y="2925420"/>
            <a:ext cx="71045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3.</a:t>
            </a:r>
          </a:p>
        </p:txBody>
      </p:sp>
      <p:grpSp>
        <p:nvGrpSpPr>
          <p:cNvPr id="12" name="Group 11">
            <a:extLst>
              <a:ext uri="{FF2B5EF4-FFF2-40B4-BE49-F238E27FC236}">
                <a16:creationId xmlns:a16="http://schemas.microsoft.com/office/drawing/2014/main" id="{1547AC73-0C6E-DB4A-A11B-7F924DD67C51}"/>
              </a:ext>
            </a:extLst>
          </p:cNvPr>
          <p:cNvGrpSpPr/>
          <p:nvPr/>
        </p:nvGrpSpPr>
        <p:grpSpPr>
          <a:xfrm>
            <a:off x="0" y="5658678"/>
            <a:ext cx="12192000" cy="1199322"/>
            <a:chOff x="0" y="5658678"/>
            <a:chExt cx="12192000" cy="1199322"/>
          </a:xfrm>
        </p:grpSpPr>
        <p:sp>
          <p:nvSpPr>
            <p:cNvPr id="13" name="Rectangle 12">
              <a:extLst>
                <a:ext uri="{FF2B5EF4-FFF2-40B4-BE49-F238E27FC236}">
                  <a16:creationId xmlns:a16="http://schemas.microsoft.com/office/drawing/2014/main" id="{EA038BE7-6D7C-4E48-8DF0-933FB4B6F7E2}"/>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5860FD59-78CD-B64B-AFDE-4A0F0E0E5EEA}"/>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Tree>
    <p:extLst>
      <p:ext uri="{BB962C8B-B14F-4D97-AF65-F5344CB8AC3E}">
        <p14:creationId xmlns:p14="http://schemas.microsoft.com/office/powerpoint/2010/main" val="79248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588378" y="2108585"/>
            <a:ext cx="1315171" cy="67794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CHUNK</a:t>
            </a:r>
          </a:p>
          <a:p>
            <a:pPr algn="ctr"/>
            <a:r>
              <a:rPr lang="fr-FR" sz="1400" b="1" dirty="0">
                <a:solidFill>
                  <a:schemeClr val="tx1"/>
                </a:solidFill>
              </a:rPr>
              <a:t>IT</a:t>
            </a:r>
          </a:p>
        </p:txBody>
      </p:sp>
      <p:sp>
        <p:nvSpPr>
          <p:cNvPr id="30" name="Arrow: Down 29">
            <a:extLst>
              <a:ext uri="{FF2B5EF4-FFF2-40B4-BE49-F238E27FC236}">
                <a16:creationId xmlns:a16="http://schemas.microsoft.com/office/drawing/2014/main" id="{2F79FDA6-53A8-41B0-904E-3284F41FD3AE}"/>
              </a:ext>
            </a:extLst>
          </p:cNvPr>
          <p:cNvSpPr/>
          <p:nvPr/>
        </p:nvSpPr>
        <p:spPr>
          <a:xfrm rot="19373988">
            <a:off x="2328924" y="2847307"/>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32" name="Arrow: Down 31">
            <a:extLst>
              <a:ext uri="{FF2B5EF4-FFF2-40B4-BE49-F238E27FC236}">
                <a16:creationId xmlns:a16="http://schemas.microsoft.com/office/drawing/2014/main" id="{06974B78-710D-4CFF-B681-51E12653B818}"/>
              </a:ext>
            </a:extLst>
          </p:cNvPr>
          <p:cNvSpPr/>
          <p:nvPr/>
        </p:nvSpPr>
        <p:spPr>
          <a:xfrm rot="19373988">
            <a:off x="2864933" y="3695076"/>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35" name="Arrow: Down 34">
            <a:extLst>
              <a:ext uri="{FF2B5EF4-FFF2-40B4-BE49-F238E27FC236}">
                <a16:creationId xmlns:a16="http://schemas.microsoft.com/office/drawing/2014/main" id="{712C2E77-E3FF-4C8E-BE59-A531AA94EDA6}"/>
              </a:ext>
            </a:extLst>
          </p:cNvPr>
          <p:cNvSpPr/>
          <p:nvPr/>
        </p:nvSpPr>
        <p:spPr>
          <a:xfrm rot="19373988">
            <a:off x="5698974" y="2830150"/>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36" name="Arrow: Down 35">
            <a:extLst>
              <a:ext uri="{FF2B5EF4-FFF2-40B4-BE49-F238E27FC236}">
                <a16:creationId xmlns:a16="http://schemas.microsoft.com/office/drawing/2014/main" id="{5B3C448B-6792-4371-ABCF-88BFF46CBC8C}"/>
              </a:ext>
            </a:extLst>
          </p:cNvPr>
          <p:cNvSpPr/>
          <p:nvPr/>
        </p:nvSpPr>
        <p:spPr>
          <a:xfrm rot="19373988">
            <a:off x="6389086" y="3891189"/>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pic>
        <p:nvPicPr>
          <p:cNvPr id="37" name="Picture 36" descr="A close up of a sign&#10;&#10;Description generated with high confidence">
            <a:extLst>
              <a:ext uri="{FF2B5EF4-FFF2-40B4-BE49-F238E27FC236}">
                <a16:creationId xmlns:a16="http://schemas.microsoft.com/office/drawing/2014/main" id="{F77E4C80-9860-4A26-8E74-6D8490F667E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374" t="53064" r="52602"/>
          <a:stretch/>
        </p:blipFill>
        <p:spPr>
          <a:xfrm>
            <a:off x="1912579" y="899086"/>
            <a:ext cx="597828" cy="545178"/>
          </a:xfrm>
          <a:prstGeom prst="rect">
            <a:avLst/>
          </a:prstGeom>
        </p:spPr>
      </p:pic>
      <p:sp>
        <p:nvSpPr>
          <p:cNvPr id="17" name="Rectangle 16">
            <a:extLst>
              <a:ext uri="{FF2B5EF4-FFF2-40B4-BE49-F238E27FC236}">
                <a16:creationId xmlns:a16="http://schemas.microsoft.com/office/drawing/2014/main" id="{5FA4C115-FB64-4E48-A4A8-DCE837A3079F}"/>
              </a:ext>
            </a:extLst>
          </p:cNvPr>
          <p:cNvSpPr/>
          <p:nvPr/>
        </p:nvSpPr>
        <p:spPr>
          <a:xfrm>
            <a:off x="-63043" y="1331322"/>
            <a:ext cx="4549073" cy="707886"/>
          </a:xfrm>
          <a:prstGeom prst="rect">
            <a:avLst/>
          </a:prstGeom>
          <a:noFill/>
        </p:spPr>
        <p:txBody>
          <a:bodyPr wrap="square" lIns="91440" tIns="45720" rIns="91440" bIns="45720">
            <a:spAutoFit/>
          </a:bodyPr>
          <a:lstStyle/>
          <a:p>
            <a:pPr algn="ctr"/>
            <a:r>
              <a:rPr lang="en-US" sz="4000" b="1" cap="none" spc="0" dirty="0">
                <a:ln w="0"/>
                <a:solidFill>
                  <a:srgbClr val="92D050"/>
                </a:solidFill>
                <a:effectLst>
                  <a:outerShdw blurRad="38100" dist="19050" dir="2700000" algn="tl" rotWithShape="0">
                    <a:schemeClr val="dk1">
                      <a:alpha val="40000"/>
                    </a:schemeClr>
                  </a:outerShdw>
                </a:effectLst>
              </a:rPr>
              <a:t>Upload</a:t>
            </a:r>
          </a:p>
        </p:txBody>
      </p:sp>
      <p:pic>
        <p:nvPicPr>
          <p:cNvPr id="38" name="Picture 37" descr="A close up of a sign&#10;&#10;Description generated with high confidence">
            <a:extLst>
              <a:ext uri="{FF2B5EF4-FFF2-40B4-BE49-F238E27FC236}">
                <a16:creationId xmlns:a16="http://schemas.microsoft.com/office/drawing/2014/main" id="{6AB26172-8CA4-480B-ABB9-44786A5F5E9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4442" t="52682" r="9415" b="-2122"/>
          <a:stretch/>
        </p:blipFill>
        <p:spPr>
          <a:xfrm>
            <a:off x="8552958" y="921930"/>
            <a:ext cx="521741" cy="522334"/>
          </a:xfrm>
          <a:prstGeom prst="rect">
            <a:avLst/>
          </a:prstGeom>
        </p:spPr>
      </p:pic>
      <p:sp>
        <p:nvSpPr>
          <p:cNvPr id="46" name="Arrow: Down 45">
            <a:extLst>
              <a:ext uri="{FF2B5EF4-FFF2-40B4-BE49-F238E27FC236}">
                <a16:creationId xmlns:a16="http://schemas.microsoft.com/office/drawing/2014/main" id="{BC476D0D-5615-4C4C-BA41-1C3BE8BFE559}"/>
              </a:ext>
            </a:extLst>
          </p:cNvPr>
          <p:cNvSpPr/>
          <p:nvPr/>
        </p:nvSpPr>
        <p:spPr>
          <a:xfrm rot="19373988">
            <a:off x="6885010" y="4674087"/>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21" name="Rectangle: Rounded Corners 20">
            <a:extLst>
              <a:ext uri="{FF2B5EF4-FFF2-40B4-BE49-F238E27FC236}">
                <a16:creationId xmlns:a16="http://schemas.microsoft.com/office/drawing/2014/main" id="{667062DA-8686-4B0C-A772-D97CB09DF880}"/>
              </a:ext>
            </a:extLst>
          </p:cNvPr>
          <p:cNvSpPr/>
          <p:nvPr/>
        </p:nvSpPr>
        <p:spPr>
          <a:xfrm>
            <a:off x="2050569" y="3153192"/>
            <a:ext cx="1315170" cy="40095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solidFill>
                <a:schemeClr val="tx1"/>
              </a:solidFill>
            </a:endParaRPr>
          </a:p>
        </p:txBody>
      </p:sp>
      <p:sp>
        <p:nvSpPr>
          <p:cNvPr id="22" name="Rectangle: Rounded Corners 21">
            <a:extLst>
              <a:ext uri="{FF2B5EF4-FFF2-40B4-BE49-F238E27FC236}">
                <a16:creationId xmlns:a16="http://schemas.microsoft.com/office/drawing/2014/main" id="{C249C786-BB50-4FF2-9B7A-53BBAFA2A39F}"/>
              </a:ext>
            </a:extLst>
          </p:cNvPr>
          <p:cNvSpPr/>
          <p:nvPr/>
        </p:nvSpPr>
        <p:spPr>
          <a:xfrm>
            <a:off x="2903549" y="4056013"/>
            <a:ext cx="1315171" cy="43570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solidFill>
                <a:schemeClr val="tx1"/>
              </a:solidFill>
            </a:endParaRPr>
          </a:p>
        </p:txBody>
      </p:sp>
      <p:sp>
        <p:nvSpPr>
          <p:cNvPr id="2" name="TextBox 1">
            <a:extLst>
              <a:ext uri="{FF2B5EF4-FFF2-40B4-BE49-F238E27FC236}">
                <a16:creationId xmlns:a16="http://schemas.microsoft.com/office/drawing/2014/main" id="{5755E0D0-D2BD-4D6B-84D3-A9F5EBD7369C}"/>
              </a:ext>
            </a:extLst>
          </p:cNvPr>
          <p:cNvSpPr txBox="1"/>
          <p:nvPr/>
        </p:nvSpPr>
        <p:spPr>
          <a:xfrm>
            <a:off x="2079584" y="3214746"/>
            <a:ext cx="1257139" cy="307777"/>
          </a:xfrm>
          <a:prstGeom prst="rect">
            <a:avLst/>
          </a:prstGeom>
          <a:noFill/>
        </p:spPr>
        <p:txBody>
          <a:bodyPr wrap="square" rtlCol="0">
            <a:spAutoFit/>
          </a:bodyPr>
          <a:lstStyle/>
          <a:p>
            <a:pPr algn="ctr"/>
            <a:r>
              <a:rPr lang="fr-FR" sz="1400" b="1" dirty="0"/>
              <a:t>RE-LEARN-IT</a:t>
            </a:r>
          </a:p>
        </p:txBody>
      </p:sp>
      <p:sp>
        <p:nvSpPr>
          <p:cNvPr id="24" name="Rectangle: Rounded Corners 23">
            <a:extLst>
              <a:ext uri="{FF2B5EF4-FFF2-40B4-BE49-F238E27FC236}">
                <a16:creationId xmlns:a16="http://schemas.microsoft.com/office/drawing/2014/main" id="{DDB28D49-A859-4988-86BE-9C019C4FE7A0}"/>
              </a:ext>
            </a:extLst>
          </p:cNvPr>
          <p:cNvSpPr/>
          <p:nvPr/>
        </p:nvSpPr>
        <p:spPr>
          <a:xfrm>
            <a:off x="3815551" y="5024980"/>
            <a:ext cx="1315171" cy="34654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SPEAK IT</a:t>
            </a:r>
          </a:p>
        </p:txBody>
      </p:sp>
      <p:sp>
        <p:nvSpPr>
          <p:cNvPr id="3" name="TextBox 2">
            <a:extLst>
              <a:ext uri="{FF2B5EF4-FFF2-40B4-BE49-F238E27FC236}">
                <a16:creationId xmlns:a16="http://schemas.microsoft.com/office/drawing/2014/main" id="{1D801760-0D70-4579-AC9B-ECB7F3C0E2BA}"/>
              </a:ext>
            </a:extLst>
          </p:cNvPr>
          <p:cNvSpPr txBox="1"/>
          <p:nvPr/>
        </p:nvSpPr>
        <p:spPr>
          <a:xfrm>
            <a:off x="2831824" y="3912320"/>
            <a:ext cx="1458619" cy="523220"/>
          </a:xfrm>
          <a:prstGeom prst="rect">
            <a:avLst/>
          </a:prstGeom>
          <a:noFill/>
        </p:spPr>
        <p:txBody>
          <a:bodyPr wrap="square" rtlCol="0">
            <a:spAutoFit/>
          </a:bodyPr>
          <a:lstStyle/>
          <a:p>
            <a:pPr algn="ctr"/>
            <a:endParaRPr lang="fr-FR" sz="1400" b="1" dirty="0"/>
          </a:p>
          <a:p>
            <a:pPr algn="ctr"/>
            <a:r>
              <a:rPr lang="fr-FR" sz="1400" b="1" dirty="0"/>
              <a:t>WRITE IT</a:t>
            </a:r>
          </a:p>
        </p:txBody>
      </p:sp>
      <p:sp>
        <p:nvSpPr>
          <p:cNvPr id="31" name="Rectangle: Rounded Corners 30">
            <a:extLst>
              <a:ext uri="{FF2B5EF4-FFF2-40B4-BE49-F238E27FC236}">
                <a16:creationId xmlns:a16="http://schemas.microsoft.com/office/drawing/2014/main" id="{3434EE75-CCCE-463F-BF45-90D145714376}"/>
              </a:ext>
            </a:extLst>
          </p:cNvPr>
          <p:cNvSpPr/>
          <p:nvPr/>
        </p:nvSpPr>
        <p:spPr>
          <a:xfrm>
            <a:off x="4978623" y="2073095"/>
            <a:ext cx="1315170" cy="64633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TRANSFORM</a:t>
            </a:r>
          </a:p>
          <a:p>
            <a:pPr algn="ctr"/>
            <a:r>
              <a:rPr lang="fr-FR" sz="1400" b="1" dirty="0">
                <a:solidFill>
                  <a:schemeClr val="tx1"/>
                </a:solidFill>
              </a:rPr>
              <a:t>IT</a:t>
            </a:r>
          </a:p>
        </p:txBody>
      </p:sp>
      <p:sp>
        <p:nvSpPr>
          <p:cNvPr id="33" name="Rectangle: Rounded Corners 32">
            <a:extLst>
              <a:ext uri="{FF2B5EF4-FFF2-40B4-BE49-F238E27FC236}">
                <a16:creationId xmlns:a16="http://schemas.microsoft.com/office/drawing/2014/main" id="{91CE712F-3806-4CFB-94C1-CE261C937F1C}"/>
              </a:ext>
            </a:extLst>
          </p:cNvPr>
          <p:cNvSpPr/>
          <p:nvPr/>
        </p:nvSpPr>
        <p:spPr>
          <a:xfrm>
            <a:off x="5404852" y="3170235"/>
            <a:ext cx="1315170" cy="64633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REDUCE IT</a:t>
            </a:r>
          </a:p>
          <a:p>
            <a:pPr algn="ctr"/>
            <a:r>
              <a:rPr lang="fr-FR" sz="1400" b="1" dirty="0">
                <a:solidFill>
                  <a:schemeClr val="tx1"/>
                </a:solidFill>
              </a:rPr>
              <a:t> IT</a:t>
            </a:r>
          </a:p>
        </p:txBody>
      </p:sp>
      <p:sp>
        <p:nvSpPr>
          <p:cNvPr id="34" name="Rectangle: Rounded Corners 33">
            <a:extLst>
              <a:ext uri="{FF2B5EF4-FFF2-40B4-BE49-F238E27FC236}">
                <a16:creationId xmlns:a16="http://schemas.microsoft.com/office/drawing/2014/main" id="{D082AF6D-112B-4833-AE8B-AB752A49B831}"/>
              </a:ext>
            </a:extLst>
          </p:cNvPr>
          <p:cNvSpPr/>
          <p:nvPr/>
        </p:nvSpPr>
        <p:spPr>
          <a:xfrm>
            <a:off x="6139397" y="4229137"/>
            <a:ext cx="1458619" cy="339496"/>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SORT IT</a:t>
            </a:r>
          </a:p>
        </p:txBody>
      </p:sp>
      <p:sp>
        <p:nvSpPr>
          <p:cNvPr id="42" name="Rectangle: Rounded Corners 41">
            <a:extLst>
              <a:ext uri="{FF2B5EF4-FFF2-40B4-BE49-F238E27FC236}">
                <a16:creationId xmlns:a16="http://schemas.microsoft.com/office/drawing/2014/main" id="{C2D4193D-3733-4728-A943-A9DFD0A6AC4F}"/>
              </a:ext>
            </a:extLst>
          </p:cNvPr>
          <p:cNvSpPr/>
          <p:nvPr/>
        </p:nvSpPr>
        <p:spPr>
          <a:xfrm>
            <a:off x="6874976" y="5024980"/>
            <a:ext cx="1315171" cy="38265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LINK IT</a:t>
            </a:r>
          </a:p>
        </p:txBody>
      </p:sp>
      <p:sp>
        <p:nvSpPr>
          <p:cNvPr id="44" name="Rectangle: Rounded Corners 43">
            <a:extLst>
              <a:ext uri="{FF2B5EF4-FFF2-40B4-BE49-F238E27FC236}">
                <a16:creationId xmlns:a16="http://schemas.microsoft.com/office/drawing/2014/main" id="{26F711CD-DFB8-420B-80F9-13A7663A1D4C}"/>
              </a:ext>
            </a:extLst>
          </p:cNvPr>
          <p:cNvSpPr/>
          <p:nvPr/>
        </p:nvSpPr>
        <p:spPr>
          <a:xfrm>
            <a:off x="8156244" y="2073095"/>
            <a:ext cx="1315170" cy="64633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RESTORE IT</a:t>
            </a:r>
          </a:p>
        </p:txBody>
      </p:sp>
      <p:sp>
        <p:nvSpPr>
          <p:cNvPr id="47" name="Rectangle: Rounded Corners 46">
            <a:extLst>
              <a:ext uri="{FF2B5EF4-FFF2-40B4-BE49-F238E27FC236}">
                <a16:creationId xmlns:a16="http://schemas.microsoft.com/office/drawing/2014/main" id="{037C3DC8-2A51-4CB1-9239-A216EDD29556}"/>
              </a:ext>
            </a:extLst>
          </p:cNvPr>
          <p:cNvSpPr/>
          <p:nvPr/>
        </p:nvSpPr>
        <p:spPr>
          <a:xfrm>
            <a:off x="9648635" y="3977253"/>
            <a:ext cx="1537159" cy="32329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TEST IT</a:t>
            </a:r>
          </a:p>
        </p:txBody>
      </p:sp>
      <p:sp>
        <p:nvSpPr>
          <p:cNvPr id="48" name="Rectangle: Rounded Corners 47">
            <a:extLst>
              <a:ext uri="{FF2B5EF4-FFF2-40B4-BE49-F238E27FC236}">
                <a16:creationId xmlns:a16="http://schemas.microsoft.com/office/drawing/2014/main" id="{CBE15664-6F89-416C-9836-FCD10626317C}"/>
              </a:ext>
            </a:extLst>
          </p:cNvPr>
          <p:cNvSpPr/>
          <p:nvPr/>
        </p:nvSpPr>
        <p:spPr>
          <a:xfrm>
            <a:off x="8993571" y="3116066"/>
            <a:ext cx="1315170" cy="36597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STEP IT</a:t>
            </a:r>
          </a:p>
        </p:txBody>
      </p:sp>
      <p:sp>
        <p:nvSpPr>
          <p:cNvPr id="49" name="Rectangle: Rounded Corners 48">
            <a:extLst>
              <a:ext uri="{FF2B5EF4-FFF2-40B4-BE49-F238E27FC236}">
                <a16:creationId xmlns:a16="http://schemas.microsoft.com/office/drawing/2014/main" id="{6163E649-4EB2-4CF7-A70D-9480C519D7C9}"/>
              </a:ext>
            </a:extLst>
          </p:cNvPr>
          <p:cNvSpPr/>
          <p:nvPr/>
        </p:nvSpPr>
        <p:spPr>
          <a:xfrm>
            <a:off x="10397845" y="5023627"/>
            <a:ext cx="1315170" cy="339497"/>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a:solidFill>
                  <a:schemeClr val="tx1"/>
                </a:solidFill>
              </a:rPr>
              <a:t>REFINE IT</a:t>
            </a:r>
          </a:p>
        </p:txBody>
      </p:sp>
      <p:sp>
        <p:nvSpPr>
          <p:cNvPr id="50" name="Arrow: Down 49">
            <a:extLst>
              <a:ext uri="{FF2B5EF4-FFF2-40B4-BE49-F238E27FC236}">
                <a16:creationId xmlns:a16="http://schemas.microsoft.com/office/drawing/2014/main" id="{9EDC948D-C71B-414E-B592-8DA03D595A01}"/>
              </a:ext>
            </a:extLst>
          </p:cNvPr>
          <p:cNvSpPr/>
          <p:nvPr/>
        </p:nvSpPr>
        <p:spPr>
          <a:xfrm rot="19373988">
            <a:off x="3715929" y="4644916"/>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51" name="Arrow: Down 50">
            <a:extLst>
              <a:ext uri="{FF2B5EF4-FFF2-40B4-BE49-F238E27FC236}">
                <a16:creationId xmlns:a16="http://schemas.microsoft.com/office/drawing/2014/main" id="{14BB6CD8-5036-4870-B73E-7BC2AD5002CD}"/>
              </a:ext>
            </a:extLst>
          </p:cNvPr>
          <p:cNvSpPr/>
          <p:nvPr/>
        </p:nvSpPr>
        <p:spPr>
          <a:xfrm rot="19373988">
            <a:off x="9129126" y="2809448"/>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52" name="Arrow: Down 51">
            <a:extLst>
              <a:ext uri="{FF2B5EF4-FFF2-40B4-BE49-F238E27FC236}">
                <a16:creationId xmlns:a16="http://schemas.microsoft.com/office/drawing/2014/main" id="{31A6A628-EC0D-468B-A885-7AFAF3FFC436}"/>
              </a:ext>
            </a:extLst>
          </p:cNvPr>
          <p:cNvSpPr/>
          <p:nvPr/>
        </p:nvSpPr>
        <p:spPr>
          <a:xfrm rot="19373988">
            <a:off x="9711401" y="3571451"/>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sp>
        <p:nvSpPr>
          <p:cNvPr id="53" name="Arrow: Down 52">
            <a:extLst>
              <a:ext uri="{FF2B5EF4-FFF2-40B4-BE49-F238E27FC236}">
                <a16:creationId xmlns:a16="http://schemas.microsoft.com/office/drawing/2014/main" id="{90C5F1BD-C7C2-408E-88A5-DA777E508F01}"/>
              </a:ext>
            </a:extLst>
          </p:cNvPr>
          <p:cNvSpPr/>
          <p:nvPr/>
        </p:nvSpPr>
        <p:spPr>
          <a:xfrm rot="19373988">
            <a:off x="10371506" y="4395494"/>
            <a:ext cx="199246" cy="2749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b="1" dirty="0"/>
          </a:p>
        </p:txBody>
      </p:sp>
      <p:pic>
        <p:nvPicPr>
          <p:cNvPr id="9" name="Picture 8" descr="A close up of a logo&#10;&#10;Description generated with high confidence">
            <a:extLst>
              <a:ext uri="{FF2B5EF4-FFF2-40B4-BE49-F238E27FC236}">
                <a16:creationId xmlns:a16="http://schemas.microsoft.com/office/drawing/2014/main" id="{7E0A8283-FF72-4D88-BD02-5B13ECC9D92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012016" y="762335"/>
            <a:ext cx="808610" cy="793336"/>
          </a:xfrm>
          <a:prstGeom prst="ellipse">
            <a:avLst/>
          </a:prstGeom>
        </p:spPr>
      </p:pic>
      <p:sp>
        <p:nvSpPr>
          <p:cNvPr id="14" name="TextBox 13">
            <a:extLst>
              <a:ext uri="{FF2B5EF4-FFF2-40B4-BE49-F238E27FC236}">
                <a16:creationId xmlns:a16="http://schemas.microsoft.com/office/drawing/2014/main" id="{64AF780B-8B30-41DC-88C6-19FFB850BEC1}"/>
              </a:ext>
            </a:extLst>
          </p:cNvPr>
          <p:cNvSpPr txBox="1"/>
          <p:nvPr/>
        </p:nvSpPr>
        <p:spPr>
          <a:xfrm>
            <a:off x="4618264" y="1368754"/>
            <a:ext cx="2685444" cy="707886"/>
          </a:xfrm>
          <a:prstGeom prst="rect">
            <a:avLst/>
          </a:prstGeom>
          <a:noFill/>
        </p:spPr>
        <p:txBody>
          <a:bodyPr wrap="square" rtlCol="0">
            <a:spAutoFit/>
          </a:bodyPr>
          <a:lstStyle/>
          <a:p>
            <a:r>
              <a:rPr lang="fr-FR" sz="4000" b="1" dirty="0">
                <a:solidFill>
                  <a:srgbClr val="00B0F0"/>
                </a:solidFill>
                <a:effectLst>
                  <a:outerShdw blurRad="38100" dist="38100" dir="2700000" algn="tl">
                    <a:srgbClr val="000000">
                      <a:alpha val="43137"/>
                    </a:srgbClr>
                  </a:outerShdw>
                </a:effectLst>
              </a:rPr>
              <a:t>Process</a:t>
            </a:r>
          </a:p>
        </p:txBody>
      </p:sp>
      <p:sp>
        <p:nvSpPr>
          <p:cNvPr id="16" name="TextBox 15">
            <a:extLst>
              <a:ext uri="{FF2B5EF4-FFF2-40B4-BE49-F238E27FC236}">
                <a16:creationId xmlns:a16="http://schemas.microsoft.com/office/drawing/2014/main" id="{6792B557-8609-4777-8DB3-C94A8DDB113A}"/>
              </a:ext>
            </a:extLst>
          </p:cNvPr>
          <p:cNvSpPr txBox="1"/>
          <p:nvPr/>
        </p:nvSpPr>
        <p:spPr>
          <a:xfrm>
            <a:off x="7825220" y="1354946"/>
            <a:ext cx="3048000" cy="646331"/>
          </a:xfrm>
          <a:prstGeom prst="rect">
            <a:avLst/>
          </a:prstGeom>
          <a:noFill/>
        </p:spPr>
        <p:txBody>
          <a:bodyPr wrap="square" rtlCol="0">
            <a:spAutoFit/>
          </a:bodyPr>
          <a:lstStyle/>
          <a:p>
            <a:r>
              <a:rPr lang="fr-FR" sz="3600" b="1" dirty="0">
                <a:solidFill>
                  <a:srgbClr val="FF0000"/>
                </a:solidFill>
                <a:effectLst>
                  <a:outerShdw blurRad="38100" dist="38100" dir="2700000" algn="tl">
                    <a:srgbClr val="000000">
                      <a:alpha val="43137"/>
                    </a:srgbClr>
                  </a:outerShdw>
                </a:effectLst>
              </a:rPr>
              <a:t>Download</a:t>
            </a:r>
          </a:p>
        </p:txBody>
      </p:sp>
      <p:grpSp>
        <p:nvGrpSpPr>
          <p:cNvPr id="45" name="Group 44">
            <a:extLst>
              <a:ext uri="{FF2B5EF4-FFF2-40B4-BE49-F238E27FC236}">
                <a16:creationId xmlns:a16="http://schemas.microsoft.com/office/drawing/2014/main" id="{0615DF3F-5D8D-7649-838E-1CD2FAE3FBED}"/>
              </a:ext>
            </a:extLst>
          </p:cNvPr>
          <p:cNvGrpSpPr/>
          <p:nvPr/>
        </p:nvGrpSpPr>
        <p:grpSpPr>
          <a:xfrm>
            <a:off x="0" y="5658678"/>
            <a:ext cx="12192000" cy="1199322"/>
            <a:chOff x="0" y="5658678"/>
            <a:chExt cx="12192000" cy="1199322"/>
          </a:xfrm>
        </p:grpSpPr>
        <p:sp>
          <p:nvSpPr>
            <p:cNvPr id="54" name="Rectangle 53">
              <a:extLst>
                <a:ext uri="{FF2B5EF4-FFF2-40B4-BE49-F238E27FC236}">
                  <a16:creationId xmlns:a16="http://schemas.microsoft.com/office/drawing/2014/main" id="{70C76082-4C9B-9B4E-9D78-86F6233903E5}"/>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Box 54">
              <a:extLst>
                <a:ext uri="{FF2B5EF4-FFF2-40B4-BE49-F238E27FC236}">
                  <a16:creationId xmlns:a16="http://schemas.microsoft.com/office/drawing/2014/main" id="{D58E54AD-2854-944F-8677-36DB43CDBF6D}"/>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
        <p:nvSpPr>
          <p:cNvPr id="39" name="Rectangle 38">
            <a:extLst>
              <a:ext uri="{FF2B5EF4-FFF2-40B4-BE49-F238E27FC236}">
                <a16:creationId xmlns:a16="http://schemas.microsoft.com/office/drawing/2014/main" id="{8E9FE5B7-1C3F-455C-8262-9177E57615EE}"/>
              </a:ext>
            </a:extLst>
          </p:cNvPr>
          <p:cNvSpPr/>
          <p:nvPr/>
        </p:nvSpPr>
        <p:spPr>
          <a:xfrm>
            <a:off x="6639929" y="-34023"/>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Tree>
    <p:extLst>
      <p:ext uri="{BB962C8B-B14F-4D97-AF65-F5344CB8AC3E}">
        <p14:creationId xmlns:p14="http://schemas.microsoft.com/office/powerpoint/2010/main" val="1419627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876818" y="1336719"/>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CHUNK</a:t>
            </a:r>
          </a:p>
          <a:p>
            <a:pPr algn="ctr"/>
            <a:r>
              <a:rPr lang="en-GB" sz="2800" b="1" dirty="0">
                <a:solidFill>
                  <a:schemeClr val="tx1"/>
                </a:solidFill>
              </a:rPr>
              <a:t>IT</a:t>
            </a:r>
          </a:p>
        </p:txBody>
      </p:sp>
      <p:sp>
        <p:nvSpPr>
          <p:cNvPr id="6" name="Rectangle: Rounded Corners 5">
            <a:extLst>
              <a:ext uri="{FF2B5EF4-FFF2-40B4-BE49-F238E27FC236}">
                <a16:creationId xmlns:a16="http://schemas.microsoft.com/office/drawing/2014/main" id="{735A6091-AB4D-415F-980F-90C9007B6BB8}"/>
              </a:ext>
            </a:extLst>
          </p:cNvPr>
          <p:cNvSpPr/>
          <p:nvPr/>
        </p:nvSpPr>
        <p:spPr>
          <a:xfrm>
            <a:off x="8067819" y="1347913"/>
            <a:ext cx="2824769"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SPEAK</a:t>
            </a:r>
          </a:p>
          <a:p>
            <a:pPr algn="ctr"/>
            <a:r>
              <a:rPr lang="en-GB" sz="2800" b="1" dirty="0">
                <a:solidFill>
                  <a:schemeClr val="tx1"/>
                </a:solidFill>
              </a:rPr>
              <a:t>IT</a:t>
            </a:r>
          </a:p>
        </p:txBody>
      </p:sp>
      <p:sp>
        <p:nvSpPr>
          <p:cNvPr id="7" name="Rectangle: Rounded Corners 6">
            <a:extLst>
              <a:ext uri="{FF2B5EF4-FFF2-40B4-BE49-F238E27FC236}">
                <a16:creationId xmlns:a16="http://schemas.microsoft.com/office/drawing/2014/main" id="{89571396-475A-4AA5-8DDF-168DC09A1DAC}"/>
              </a:ext>
            </a:extLst>
          </p:cNvPr>
          <p:cNvSpPr/>
          <p:nvPr/>
        </p:nvSpPr>
        <p:spPr>
          <a:xfrm>
            <a:off x="5997779" y="1324041"/>
            <a:ext cx="1951517"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WRITE</a:t>
            </a:r>
          </a:p>
          <a:p>
            <a:pPr algn="ctr"/>
            <a:r>
              <a:rPr lang="en-GB" sz="2800" b="1" dirty="0">
                <a:solidFill>
                  <a:schemeClr val="tx1"/>
                </a:solidFill>
              </a:rPr>
              <a:t>IT</a:t>
            </a:r>
          </a:p>
        </p:txBody>
      </p:sp>
      <p:sp>
        <p:nvSpPr>
          <p:cNvPr id="8" name="Rectangle: Rounded Corners 7">
            <a:extLst>
              <a:ext uri="{FF2B5EF4-FFF2-40B4-BE49-F238E27FC236}">
                <a16:creationId xmlns:a16="http://schemas.microsoft.com/office/drawing/2014/main" id="{399C2D12-5BAC-4476-9B73-2FEEA27D926A}"/>
              </a:ext>
            </a:extLst>
          </p:cNvPr>
          <p:cNvSpPr/>
          <p:nvPr/>
        </p:nvSpPr>
        <p:spPr>
          <a:xfrm>
            <a:off x="3775746" y="1347913"/>
            <a:ext cx="2078387"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RE-LEARN</a:t>
            </a:r>
          </a:p>
          <a:p>
            <a:pPr algn="ctr"/>
            <a:r>
              <a:rPr lang="en-GB" sz="2800" b="1" dirty="0">
                <a:solidFill>
                  <a:schemeClr val="tx1"/>
                </a:solidFill>
              </a:rPr>
              <a:t>IT</a:t>
            </a:r>
          </a:p>
        </p:txBody>
      </p:sp>
      <p:sp>
        <p:nvSpPr>
          <p:cNvPr id="12" name="Arrow: Right 11">
            <a:extLst>
              <a:ext uri="{FF2B5EF4-FFF2-40B4-BE49-F238E27FC236}">
                <a16:creationId xmlns:a16="http://schemas.microsoft.com/office/drawing/2014/main" id="{62277A18-7DED-4063-A452-126D1FC81228}"/>
              </a:ext>
            </a:extLst>
          </p:cNvPr>
          <p:cNvSpPr/>
          <p:nvPr/>
        </p:nvSpPr>
        <p:spPr>
          <a:xfrm>
            <a:off x="3511826" y="1574569"/>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9E26C73A-4740-49D2-A771-9FC8364BAFAF}"/>
              </a:ext>
            </a:extLst>
          </p:cNvPr>
          <p:cNvSpPr/>
          <p:nvPr/>
        </p:nvSpPr>
        <p:spPr>
          <a:xfrm>
            <a:off x="7628257" y="1558004"/>
            <a:ext cx="671813"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B590967-1AC8-4167-9410-566A7EE53C16}"/>
              </a:ext>
            </a:extLst>
          </p:cNvPr>
          <p:cNvSpPr/>
          <p:nvPr/>
        </p:nvSpPr>
        <p:spPr>
          <a:xfrm>
            <a:off x="5630510" y="1558004"/>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B6D5AC65-5DEC-4BF8-9D33-57BAFA9845D1}"/>
              </a:ext>
            </a:extLst>
          </p:cNvPr>
          <p:cNvSpPr/>
          <p:nvPr/>
        </p:nvSpPr>
        <p:spPr>
          <a:xfrm>
            <a:off x="1897156" y="2302749"/>
            <a:ext cx="1770798" cy="317176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7F1F96EF-B46E-406C-9102-34B64A9F901A}"/>
              </a:ext>
            </a:extLst>
          </p:cNvPr>
          <p:cNvSpPr txBox="1"/>
          <p:nvPr/>
        </p:nvSpPr>
        <p:spPr>
          <a:xfrm>
            <a:off x="1932062" y="2550129"/>
            <a:ext cx="1770798" cy="2462213"/>
          </a:xfrm>
          <a:prstGeom prst="rect">
            <a:avLst/>
          </a:prstGeom>
          <a:noFill/>
        </p:spPr>
        <p:txBody>
          <a:bodyPr wrap="square" rtlCol="0">
            <a:spAutoFit/>
          </a:bodyPr>
          <a:lstStyle/>
          <a:p>
            <a:r>
              <a:rPr lang="en-GB" sz="1400" dirty="0"/>
              <a:t>Split the Thinkit into manageable chunks.</a:t>
            </a:r>
          </a:p>
          <a:p>
            <a:endParaRPr lang="en-GB" sz="1400" dirty="0"/>
          </a:p>
          <a:p>
            <a:endParaRPr lang="en-GB" sz="1400" dirty="0"/>
          </a:p>
          <a:p>
            <a:r>
              <a:rPr lang="en-GB" sz="1400" dirty="0"/>
              <a:t>Choose a chunk at a time to memorise. </a:t>
            </a:r>
          </a:p>
          <a:p>
            <a:endParaRPr lang="en-GB" sz="1400" dirty="0"/>
          </a:p>
          <a:p>
            <a:endParaRPr lang="en-GB" sz="1400" dirty="0"/>
          </a:p>
          <a:p>
            <a:r>
              <a:rPr lang="en-GB" sz="1400" dirty="0"/>
              <a:t>Start with the most important or the most difficult.</a:t>
            </a:r>
          </a:p>
        </p:txBody>
      </p:sp>
      <p:sp>
        <p:nvSpPr>
          <p:cNvPr id="20" name="Rectangle: Rounded Corners 19">
            <a:extLst>
              <a:ext uri="{FF2B5EF4-FFF2-40B4-BE49-F238E27FC236}">
                <a16:creationId xmlns:a16="http://schemas.microsoft.com/office/drawing/2014/main" id="{E1BE5732-CD5D-4566-897C-EFDAD1B26E7B}"/>
              </a:ext>
            </a:extLst>
          </p:cNvPr>
          <p:cNvSpPr/>
          <p:nvPr/>
        </p:nvSpPr>
        <p:spPr>
          <a:xfrm>
            <a:off x="3775746" y="2302749"/>
            <a:ext cx="2078387" cy="3138709"/>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1400" dirty="0">
              <a:solidFill>
                <a:schemeClr val="tx1"/>
              </a:solidFill>
            </a:endParaRPr>
          </a:p>
          <a:p>
            <a:r>
              <a:rPr lang="fr-FR" sz="1400" dirty="0" err="1">
                <a:solidFill>
                  <a:schemeClr val="tx1"/>
                </a:solidFill>
              </a:rPr>
              <a:t>Re-read</a:t>
            </a:r>
            <a:r>
              <a:rPr lang="fr-FR" sz="1400" dirty="0">
                <a:solidFill>
                  <a:schemeClr val="tx1"/>
                </a:solidFill>
              </a:rPr>
              <a:t> </a:t>
            </a:r>
            <a:r>
              <a:rPr lang="fr-FR" sz="1400" dirty="0" err="1">
                <a:solidFill>
                  <a:schemeClr val="tx1"/>
                </a:solidFill>
              </a:rPr>
              <a:t>your</a:t>
            </a:r>
            <a:r>
              <a:rPr lang="fr-FR" sz="1400" dirty="0">
                <a:solidFill>
                  <a:schemeClr val="tx1"/>
                </a:solidFill>
              </a:rPr>
              <a:t> notes on the </a:t>
            </a:r>
            <a:r>
              <a:rPr lang="fr-FR" sz="1400" dirty="0" err="1">
                <a:solidFill>
                  <a:schemeClr val="tx1"/>
                </a:solidFill>
              </a:rPr>
              <a:t>chosen</a:t>
            </a:r>
            <a:r>
              <a:rPr lang="fr-FR" sz="1400" dirty="0">
                <a:solidFill>
                  <a:schemeClr val="tx1"/>
                </a:solidFill>
              </a:rPr>
              <a:t> topic.</a:t>
            </a:r>
          </a:p>
          <a:p>
            <a:endParaRPr lang="fr-FR" sz="1400" dirty="0">
              <a:solidFill>
                <a:schemeClr val="tx1"/>
              </a:solidFill>
            </a:endParaRPr>
          </a:p>
          <a:p>
            <a:r>
              <a:rPr lang="fr-FR" sz="1400" dirty="0">
                <a:solidFill>
                  <a:schemeClr val="tx1"/>
                </a:solidFill>
              </a:rPr>
              <a:t>Do </a:t>
            </a:r>
            <a:r>
              <a:rPr lang="fr-FR" sz="1400" dirty="0" err="1">
                <a:solidFill>
                  <a:schemeClr val="tx1"/>
                </a:solidFill>
              </a:rPr>
              <a:t>some</a:t>
            </a:r>
            <a:r>
              <a:rPr lang="fr-FR" sz="1400" dirty="0">
                <a:solidFill>
                  <a:schemeClr val="tx1"/>
                </a:solidFill>
              </a:rPr>
              <a:t> </a:t>
            </a:r>
            <a:r>
              <a:rPr lang="fr-FR" sz="1400" dirty="0" err="1">
                <a:solidFill>
                  <a:schemeClr val="tx1"/>
                </a:solidFill>
              </a:rPr>
              <a:t>wider</a:t>
            </a:r>
            <a:r>
              <a:rPr lang="fr-FR" sz="1400" dirty="0">
                <a:solidFill>
                  <a:schemeClr val="tx1"/>
                </a:solidFill>
              </a:rPr>
              <a:t> </a:t>
            </a:r>
            <a:r>
              <a:rPr lang="fr-FR" sz="1400" dirty="0" err="1">
                <a:solidFill>
                  <a:schemeClr val="tx1"/>
                </a:solidFill>
              </a:rPr>
              <a:t>research</a:t>
            </a:r>
            <a:r>
              <a:rPr lang="fr-FR" sz="1400" dirty="0">
                <a:solidFill>
                  <a:schemeClr val="tx1"/>
                </a:solidFill>
              </a:rPr>
              <a:t> on the internet </a:t>
            </a:r>
            <a:r>
              <a:rPr lang="fr-FR" sz="1400" dirty="0" err="1">
                <a:solidFill>
                  <a:schemeClr val="tx1"/>
                </a:solidFill>
              </a:rPr>
              <a:t>until</a:t>
            </a:r>
            <a:r>
              <a:rPr lang="fr-FR" sz="1400" dirty="0">
                <a:solidFill>
                  <a:schemeClr val="tx1"/>
                </a:solidFill>
              </a:rPr>
              <a:t> </a:t>
            </a:r>
            <a:r>
              <a:rPr lang="fr-FR" sz="1400" dirty="0" err="1">
                <a:solidFill>
                  <a:schemeClr val="tx1"/>
                </a:solidFill>
              </a:rPr>
              <a:t>you</a:t>
            </a:r>
            <a:r>
              <a:rPr lang="fr-FR" sz="1400" dirty="0">
                <a:solidFill>
                  <a:schemeClr val="tx1"/>
                </a:solidFill>
              </a:rPr>
              <a:t> </a:t>
            </a:r>
            <a:r>
              <a:rPr lang="fr-FR" sz="1400" dirty="0" err="1">
                <a:solidFill>
                  <a:schemeClr val="tx1"/>
                </a:solidFill>
              </a:rPr>
              <a:t>understand</a:t>
            </a:r>
            <a:r>
              <a:rPr lang="fr-FR" sz="1400" dirty="0">
                <a:solidFill>
                  <a:schemeClr val="tx1"/>
                </a:solidFill>
              </a:rPr>
              <a:t> </a:t>
            </a:r>
            <a:r>
              <a:rPr lang="fr-FR" sz="1400" dirty="0" err="1">
                <a:solidFill>
                  <a:schemeClr val="tx1"/>
                </a:solidFill>
              </a:rPr>
              <a:t>it</a:t>
            </a:r>
            <a:r>
              <a:rPr lang="fr-FR" sz="1400" dirty="0">
                <a:solidFill>
                  <a:schemeClr val="tx1"/>
                </a:solidFill>
              </a:rPr>
              <a:t>.</a:t>
            </a:r>
          </a:p>
          <a:p>
            <a:endParaRPr lang="fr-FR" sz="1400" dirty="0">
              <a:solidFill>
                <a:schemeClr val="tx1"/>
              </a:solidFill>
            </a:endParaRPr>
          </a:p>
          <a:p>
            <a:r>
              <a:rPr lang="fr-FR" sz="1400" dirty="0">
                <a:solidFill>
                  <a:schemeClr val="tx1"/>
                </a:solidFill>
              </a:rPr>
              <a:t>Use: </a:t>
            </a:r>
            <a:r>
              <a:rPr lang="fr-FR" sz="1400" dirty="0" err="1">
                <a:solidFill>
                  <a:schemeClr val="tx1"/>
                </a:solidFill>
              </a:rPr>
              <a:t>Thinkit</a:t>
            </a:r>
            <a:r>
              <a:rPr lang="fr-FR" sz="1400" dirty="0">
                <a:solidFill>
                  <a:schemeClr val="tx1"/>
                </a:solidFill>
              </a:rPr>
              <a:t>/</a:t>
            </a:r>
            <a:r>
              <a:rPr lang="fr-FR" sz="1400" dirty="0" err="1">
                <a:solidFill>
                  <a:schemeClr val="tx1"/>
                </a:solidFill>
              </a:rPr>
              <a:t>Graspit</a:t>
            </a:r>
            <a:r>
              <a:rPr lang="fr-FR" sz="1400" dirty="0">
                <a:solidFill>
                  <a:schemeClr val="tx1"/>
                </a:solidFill>
              </a:rPr>
              <a:t>/</a:t>
            </a:r>
            <a:r>
              <a:rPr lang="fr-FR" sz="1400" dirty="0" err="1">
                <a:solidFill>
                  <a:schemeClr val="tx1"/>
                </a:solidFill>
              </a:rPr>
              <a:t>Knowit</a:t>
            </a:r>
            <a:endParaRPr lang="fr-FR" sz="1400" dirty="0">
              <a:solidFill>
                <a:schemeClr val="tx1"/>
              </a:solidFill>
            </a:endParaRPr>
          </a:p>
          <a:p>
            <a:r>
              <a:rPr lang="fr-FR" sz="1400" dirty="0">
                <a:solidFill>
                  <a:schemeClr val="tx1"/>
                </a:solidFill>
              </a:rPr>
              <a:t>Independence</a:t>
            </a:r>
          </a:p>
          <a:p>
            <a:r>
              <a:rPr lang="fr-FR" sz="1400" dirty="0">
                <a:solidFill>
                  <a:schemeClr val="tx1"/>
                </a:solidFill>
              </a:rPr>
              <a:t>Apps etc.</a:t>
            </a:r>
          </a:p>
          <a:p>
            <a:pPr algn="ctr"/>
            <a:endParaRPr lang="en-GB" dirty="0"/>
          </a:p>
        </p:txBody>
      </p:sp>
      <p:sp>
        <p:nvSpPr>
          <p:cNvPr id="22" name="Rectangle: Rounded Corners 21">
            <a:extLst>
              <a:ext uri="{FF2B5EF4-FFF2-40B4-BE49-F238E27FC236}">
                <a16:creationId xmlns:a16="http://schemas.microsoft.com/office/drawing/2014/main" id="{8AE6EE38-2D87-4FE5-B572-E812B9D8A3AE}"/>
              </a:ext>
            </a:extLst>
          </p:cNvPr>
          <p:cNvSpPr/>
          <p:nvPr/>
        </p:nvSpPr>
        <p:spPr>
          <a:xfrm>
            <a:off x="5999906" y="2302749"/>
            <a:ext cx="1951517" cy="313871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Rounded Corners 23">
            <a:extLst>
              <a:ext uri="{FF2B5EF4-FFF2-40B4-BE49-F238E27FC236}">
                <a16:creationId xmlns:a16="http://schemas.microsoft.com/office/drawing/2014/main" id="{A6BA6505-37B4-4215-9904-BC2CAF9E21EA}"/>
              </a:ext>
            </a:extLst>
          </p:cNvPr>
          <p:cNvSpPr/>
          <p:nvPr/>
        </p:nvSpPr>
        <p:spPr>
          <a:xfrm>
            <a:off x="8062251" y="2302750"/>
            <a:ext cx="2830337" cy="320733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D709D409-A197-4D48-95AB-2885963D0E93}"/>
              </a:ext>
            </a:extLst>
          </p:cNvPr>
          <p:cNvSpPr txBox="1"/>
          <p:nvPr/>
        </p:nvSpPr>
        <p:spPr>
          <a:xfrm>
            <a:off x="6042832" y="2442408"/>
            <a:ext cx="1928389" cy="2677656"/>
          </a:xfrm>
          <a:prstGeom prst="rect">
            <a:avLst/>
          </a:prstGeom>
          <a:noFill/>
        </p:spPr>
        <p:txBody>
          <a:bodyPr wrap="square" rtlCol="0">
            <a:spAutoFit/>
          </a:bodyPr>
          <a:lstStyle/>
          <a:p>
            <a:r>
              <a:rPr lang="en-GB" sz="1400" dirty="0"/>
              <a:t>Write a detailed description or an explanation about everything you</a:t>
            </a:r>
          </a:p>
          <a:p>
            <a:r>
              <a:rPr lang="en-GB" sz="1400" dirty="0"/>
              <a:t> know about this topic. Try to do this without your notes.</a:t>
            </a:r>
          </a:p>
          <a:p>
            <a:r>
              <a:rPr lang="en-GB" sz="1400" dirty="0"/>
              <a:t>Topic on a page </a:t>
            </a:r>
          </a:p>
          <a:p>
            <a:r>
              <a:rPr lang="en-GB" sz="1400" dirty="0"/>
              <a:t>Write key facts you need to memorise </a:t>
            </a:r>
          </a:p>
          <a:p>
            <a:r>
              <a:rPr lang="en-GB" sz="1400" dirty="0"/>
              <a:t>over and over until you have memorised them.</a:t>
            </a:r>
          </a:p>
        </p:txBody>
      </p:sp>
      <p:sp>
        <p:nvSpPr>
          <p:cNvPr id="2" name="Rectangle 1">
            <a:extLst>
              <a:ext uri="{FF2B5EF4-FFF2-40B4-BE49-F238E27FC236}">
                <a16:creationId xmlns:a16="http://schemas.microsoft.com/office/drawing/2014/main" id="{ABDD39F1-AEB2-4C02-A773-263F9D04330A}"/>
              </a:ext>
            </a:extLst>
          </p:cNvPr>
          <p:cNvSpPr/>
          <p:nvPr/>
        </p:nvSpPr>
        <p:spPr>
          <a:xfrm>
            <a:off x="6973537" y="237563"/>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
        <p:nvSpPr>
          <p:cNvPr id="21" name="TextBox 20">
            <a:extLst>
              <a:ext uri="{FF2B5EF4-FFF2-40B4-BE49-F238E27FC236}">
                <a16:creationId xmlns:a16="http://schemas.microsoft.com/office/drawing/2014/main" id="{5CCC1541-5EAB-4A07-AAC5-DE4C684D819C}"/>
              </a:ext>
            </a:extLst>
          </p:cNvPr>
          <p:cNvSpPr txBox="1"/>
          <p:nvPr/>
        </p:nvSpPr>
        <p:spPr>
          <a:xfrm>
            <a:off x="8173079" y="2483024"/>
            <a:ext cx="2810539" cy="3416320"/>
          </a:xfrm>
          <a:prstGeom prst="rect">
            <a:avLst/>
          </a:prstGeom>
          <a:noFill/>
        </p:spPr>
        <p:txBody>
          <a:bodyPr wrap="square" rtlCol="0">
            <a:spAutoFit/>
          </a:bodyPr>
          <a:lstStyle/>
          <a:p>
            <a:r>
              <a:rPr lang="en-GB" sz="1400" dirty="0"/>
              <a:t>Give a verbal explanation about this topic as if you were teaching it.</a:t>
            </a:r>
          </a:p>
          <a:p>
            <a:endParaRPr lang="en-GB" sz="1400" dirty="0"/>
          </a:p>
          <a:p>
            <a:r>
              <a:rPr lang="en-GB" sz="1400" dirty="0"/>
              <a:t>Repeat facts you need to remember 20 times.</a:t>
            </a:r>
          </a:p>
          <a:p>
            <a:endParaRPr lang="en-GB" sz="1400" dirty="0"/>
          </a:p>
          <a:p>
            <a:r>
              <a:rPr lang="en-GB" sz="1400" dirty="0"/>
              <a:t>Record key facts about this topic onto your phone.</a:t>
            </a:r>
          </a:p>
          <a:p>
            <a:endParaRPr lang="en-GB" sz="1400" dirty="0"/>
          </a:p>
          <a:p>
            <a:r>
              <a:rPr lang="en-GB" sz="1400" dirty="0"/>
              <a:t>Say what you’ve learnt from memory, using the Thinkit images to prompt you.</a:t>
            </a:r>
          </a:p>
          <a:p>
            <a:endParaRPr lang="en-GB" sz="1600" dirty="0"/>
          </a:p>
          <a:p>
            <a:endParaRPr lang="en-GB" sz="1600" dirty="0"/>
          </a:p>
          <a:p>
            <a:r>
              <a:rPr lang="en-GB" sz="1600" dirty="0"/>
              <a:t>-</a:t>
            </a:r>
          </a:p>
        </p:txBody>
      </p:sp>
      <p:pic>
        <p:nvPicPr>
          <p:cNvPr id="25" name="Picture 24" descr="A close up of a sign&#10;&#10;Description generated with high confidence">
            <a:extLst>
              <a:ext uri="{FF2B5EF4-FFF2-40B4-BE49-F238E27FC236}">
                <a16:creationId xmlns:a16="http://schemas.microsoft.com/office/drawing/2014/main" id="{1C3883F1-7956-4484-BE5C-782A247C1548}"/>
              </a:ext>
            </a:extLst>
          </p:cNvPr>
          <p:cNvPicPr>
            <a:picLocks noChangeAspect="1"/>
          </p:cNvPicPr>
          <p:nvPr/>
        </p:nvPicPr>
        <p:blipFill rotWithShape="1">
          <a:blip r:embed="rId2">
            <a:extLst>
              <a:ext uri="{28A0092B-C50C-407E-A947-70E740481C1C}">
                <a14:useLocalDpi xmlns:a14="http://schemas.microsoft.com/office/drawing/2010/main" val="0"/>
              </a:ext>
            </a:extLst>
          </a:blip>
          <a:srcRect l="9374" t="53064" r="52602"/>
          <a:stretch/>
        </p:blipFill>
        <p:spPr>
          <a:xfrm>
            <a:off x="181374" y="1688663"/>
            <a:ext cx="1436914" cy="1098407"/>
          </a:xfrm>
          <a:prstGeom prst="rect">
            <a:avLst/>
          </a:prstGeom>
        </p:spPr>
      </p:pic>
      <p:sp>
        <p:nvSpPr>
          <p:cNvPr id="4" name="Rectangle 3">
            <a:extLst>
              <a:ext uri="{FF2B5EF4-FFF2-40B4-BE49-F238E27FC236}">
                <a16:creationId xmlns:a16="http://schemas.microsoft.com/office/drawing/2014/main" id="{AA103352-1757-4530-AB22-99C11192A575}"/>
              </a:ext>
            </a:extLst>
          </p:cNvPr>
          <p:cNvSpPr/>
          <p:nvPr/>
        </p:nvSpPr>
        <p:spPr>
          <a:xfrm>
            <a:off x="160305" y="1128284"/>
            <a:ext cx="1572867" cy="646331"/>
          </a:xfrm>
          <a:prstGeom prst="rect">
            <a:avLst/>
          </a:prstGeom>
        </p:spPr>
        <p:txBody>
          <a:bodyPr wrap="none">
            <a:spAutoFit/>
          </a:bodyPr>
          <a:lstStyle/>
          <a:p>
            <a:pPr algn="ctr"/>
            <a:r>
              <a:rPr lang="en-US" sz="3600" b="1" dirty="0">
                <a:ln w="0">
                  <a:solidFill>
                    <a:schemeClr val="tx1"/>
                  </a:solidFill>
                </a:ln>
                <a:solidFill>
                  <a:srgbClr val="92D050"/>
                </a:solidFill>
                <a:effectLst>
                  <a:outerShdw blurRad="38100" dist="19050" dir="2700000" algn="tl" rotWithShape="0">
                    <a:schemeClr val="dk1">
                      <a:alpha val="40000"/>
                    </a:schemeClr>
                  </a:outerShdw>
                </a:effectLst>
              </a:rPr>
              <a:t>Upload</a:t>
            </a:r>
          </a:p>
        </p:txBody>
      </p:sp>
      <p:grpSp>
        <p:nvGrpSpPr>
          <p:cNvPr id="26" name="Group 25">
            <a:extLst>
              <a:ext uri="{FF2B5EF4-FFF2-40B4-BE49-F238E27FC236}">
                <a16:creationId xmlns:a16="http://schemas.microsoft.com/office/drawing/2014/main" id="{F5E32B8A-D465-8849-BF24-E6E6DE931B83}"/>
              </a:ext>
            </a:extLst>
          </p:cNvPr>
          <p:cNvGrpSpPr/>
          <p:nvPr/>
        </p:nvGrpSpPr>
        <p:grpSpPr>
          <a:xfrm>
            <a:off x="0" y="5658678"/>
            <a:ext cx="12192000" cy="1199322"/>
            <a:chOff x="0" y="5658678"/>
            <a:chExt cx="12192000" cy="1199322"/>
          </a:xfrm>
        </p:grpSpPr>
        <p:sp>
          <p:nvSpPr>
            <p:cNvPr id="27" name="Rectangle 26">
              <a:extLst>
                <a:ext uri="{FF2B5EF4-FFF2-40B4-BE49-F238E27FC236}">
                  <a16:creationId xmlns:a16="http://schemas.microsoft.com/office/drawing/2014/main" id="{6073803F-DEBC-A94F-9BC7-6F07144C7B52}"/>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0596003B-7E7D-6B41-89C8-001463954336}"/>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Tree>
    <p:extLst>
      <p:ext uri="{BB962C8B-B14F-4D97-AF65-F5344CB8AC3E}">
        <p14:creationId xmlns:p14="http://schemas.microsoft.com/office/powerpoint/2010/main" val="3540854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876818" y="1491228"/>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Transform</a:t>
            </a:r>
          </a:p>
          <a:p>
            <a:pPr algn="ctr"/>
            <a:r>
              <a:rPr lang="en-GB" sz="2800" b="1" dirty="0">
                <a:solidFill>
                  <a:schemeClr val="tx1"/>
                </a:solidFill>
              </a:rPr>
              <a:t>IT</a:t>
            </a:r>
          </a:p>
        </p:txBody>
      </p:sp>
      <p:sp>
        <p:nvSpPr>
          <p:cNvPr id="6" name="Rectangle: Rounded Corners 5">
            <a:extLst>
              <a:ext uri="{FF2B5EF4-FFF2-40B4-BE49-F238E27FC236}">
                <a16:creationId xmlns:a16="http://schemas.microsoft.com/office/drawing/2014/main" id="{735A6091-AB4D-415F-980F-90C9007B6BB8}"/>
              </a:ext>
            </a:extLst>
          </p:cNvPr>
          <p:cNvSpPr/>
          <p:nvPr/>
        </p:nvSpPr>
        <p:spPr>
          <a:xfrm>
            <a:off x="5898019" y="1491228"/>
            <a:ext cx="2114236"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SORT</a:t>
            </a:r>
          </a:p>
          <a:p>
            <a:pPr algn="ctr"/>
            <a:r>
              <a:rPr lang="en-GB" sz="2800" b="1" dirty="0">
                <a:solidFill>
                  <a:schemeClr val="tx1"/>
                </a:solidFill>
              </a:rPr>
              <a:t>IT</a:t>
            </a:r>
          </a:p>
        </p:txBody>
      </p:sp>
      <p:sp>
        <p:nvSpPr>
          <p:cNvPr id="7" name="Rectangle: Rounded Corners 6">
            <a:extLst>
              <a:ext uri="{FF2B5EF4-FFF2-40B4-BE49-F238E27FC236}">
                <a16:creationId xmlns:a16="http://schemas.microsoft.com/office/drawing/2014/main" id="{89571396-475A-4AA5-8DDF-168DC09A1DAC}"/>
              </a:ext>
            </a:extLst>
          </p:cNvPr>
          <p:cNvSpPr/>
          <p:nvPr/>
        </p:nvSpPr>
        <p:spPr>
          <a:xfrm>
            <a:off x="8128627" y="1483656"/>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LINK</a:t>
            </a:r>
          </a:p>
          <a:p>
            <a:pPr algn="ctr"/>
            <a:r>
              <a:rPr lang="en-GB" sz="2800" b="1" dirty="0">
                <a:solidFill>
                  <a:schemeClr val="tx1"/>
                </a:solidFill>
              </a:rPr>
              <a:t>IT</a:t>
            </a:r>
          </a:p>
        </p:txBody>
      </p:sp>
      <p:sp>
        <p:nvSpPr>
          <p:cNvPr id="8" name="Rectangle: Rounded Corners 7">
            <a:extLst>
              <a:ext uri="{FF2B5EF4-FFF2-40B4-BE49-F238E27FC236}">
                <a16:creationId xmlns:a16="http://schemas.microsoft.com/office/drawing/2014/main" id="{399C2D12-5BAC-4476-9B73-2FEEA27D926A}"/>
              </a:ext>
            </a:extLst>
          </p:cNvPr>
          <p:cNvSpPr/>
          <p:nvPr/>
        </p:nvSpPr>
        <p:spPr>
          <a:xfrm>
            <a:off x="4010849" y="1522990"/>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REDUCE</a:t>
            </a:r>
          </a:p>
          <a:p>
            <a:pPr algn="ctr"/>
            <a:r>
              <a:rPr lang="en-GB" sz="2800" b="1" dirty="0">
                <a:solidFill>
                  <a:schemeClr val="tx1"/>
                </a:solidFill>
              </a:rPr>
              <a:t>IT</a:t>
            </a:r>
          </a:p>
        </p:txBody>
      </p:sp>
      <p:sp>
        <p:nvSpPr>
          <p:cNvPr id="12" name="Arrow: Right 11">
            <a:extLst>
              <a:ext uri="{FF2B5EF4-FFF2-40B4-BE49-F238E27FC236}">
                <a16:creationId xmlns:a16="http://schemas.microsoft.com/office/drawing/2014/main" id="{62277A18-7DED-4063-A452-126D1FC81228}"/>
              </a:ext>
            </a:extLst>
          </p:cNvPr>
          <p:cNvSpPr/>
          <p:nvPr/>
        </p:nvSpPr>
        <p:spPr>
          <a:xfrm>
            <a:off x="3511826" y="1749646"/>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9E26C73A-4740-49D2-A771-9FC8364BAFAF}"/>
              </a:ext>
            </a:extLst>
          </p:cNvPr>
          <p:cNvSpPr/>
          <p:nvPr/>
        </p:nvSpPr>
        <p:spPr>
          <a:xfrm>
            <a:off x="7628258"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B590967-1AC8-4167-9410-566A7EE53C16}"/>
              </a:ext>
            </a:extLst>
          </p:cNvPr>
          <p:cNvSpPr/>
          <p:nvPr/>
        </p:nvSpPr>
        <p:spPr>
          <a:xfrm>
            <a:off x="5630510"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B6D5AC65-5DEC-4BF8-9D33-57BAFA9845D1}"/>
              </a:ext>
            </a:extLst>
          </p:cNvPr>
          <p:cNvSpPr/>
          <p:nvPr/>
        </p:nvSpPr>
        <p:spPr>
          <a:xfrm>
            <a:off x="1876818" y="2690550"/>
            <a:ext cx="1770798" cy="2855366"/>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7F1F96EF-B46E-406C-9102-34B64A9F901A}"/>
              </a:ext>
            </a:extLst>
          </p:cNvPr>
          <p:cNvSpPr txBox="1"/>
          <p:nvPr/>
        </p:nvSpPr>
        <p:spPr>
          <a:xfrm>
            <a:off x="1931391" y="2797640"/>
            <a:ext cx="1770798" cy="2462213"/>
          </a:xfrm>
          <a:prstGeom prst="rect">
            <a:avLst/>
          </a:prstGeom>
          <a:noFill/>
        </p:spPr>
        <p:txBody>
          <a:bodyPr wrap="square" rtlCol="0">
            <a:spAutoFit/>
          </a:bodyPr>
          <a:lstStyle/>
          <a:p>
            <a:r>
              <a:rPr lang="en-GB" sz="1400" dirty="0"/>
              <a:t>Transform key facts into </a:t>
            </a:r>
            <a:r>
              <a:rPr lang="en-GB" sz="1400" dirty="0" err="1"/>
              <a:t>ia</a:t>
            </a:r>
            <a:r>
              <a:rPr lang="en-GB" sz="1400" dirty="0"/>
              <a:t> series of images.</a:t>
            </a:r>
          </a:p>
          <a:p>
            <a:endParaRPr lang="en-GB" sz="1400" dirty="0"/>
          </a:p>
          <a:p>
            <a:r>
              <a:rPr lang="en-GB" sz="1400" dirty="0"/>
              <a:t>Transform what you have learnt  into a diagram.</a:t>
            </a:r>
          </a:p>
          <a:p>
            <a:endParaRPr lang="en-GB" sz="1400" dirty="0"/>
          </a:p>
          <a:p>
            <a:r>
              <a:rPr lang="en-GB" sz="1400" dirty="0"/>
              <a:t>Transform your learning into a poem or a story.</a:t>
            </a:r>
          </a:p>
        </p:txBody>
      </p:sp>
      <p:sp>
        <p:nvSpPr>
          <p:cNvPr id="20" name="Rectangle: Rounded Corners 19">
            <a:extLst>
              <a:ext uri="{FF2B5EF4-FFF2-40B4-BE49-F238E27FC236}">
                <a16:creationId xmlns:a16="http://schemas.microsoft.com/office/drawing/2014/main" id="{E1BE5732-CD5D-4566-897C-EFDAD1B26E7B}"/>
              </a:ext>
            </a:extLst>
          </p:cNvPr>
          <p:cNvSpPr/>
          <p:nvPr/>
        </p:nvSpPr>
        <p:spPr>
          <a:xfrm>
            <a:off x="3897968" y="2637544"/>
            <a:ext cx="1770798" cy="2908371"/>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Rounded Corners 21">
            <a:extLst>
              <a:ext uri="{FF2B5EF4-FFF2-40B4-BE49-F238E27FC236}">
                <a16:creationId xmlns:a16="http://schemas.microsoft.com/office/drawing/2014/main" id="{8AE6EE38-2D87-4FE5-B572-E812B9D8A3AE}"/>
              </a:ext>
            </a:extLst>
          </p:cNvPr>
          <p:cNvSpPr/>
          <p:nvPr/>
        </p:nvSpPr>
        <p:spPr>
          <a:xfrm>
            <a:off x="5884744" y="2465264"/>
            <a:ext cx="2127511" cy="308727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5CCC1541-5EAB-4A07-AAC5-DE4C684D819C}"/>
              </a:ext>
            </a:extLst>
          </p:cNvPr>
          <p:cNvSpPr txBox="1"/>
          <p:nvPr/>
        </p:nvSpPr>
        <p:spPr>
          <a:xfrm>
            <a:off x="6001115" y="2604676"/>
            <a:ext cx="2127512" cy="2677656"/>
          </a:xfrm>
          <a:prstGeom prst="rect">
            <a:avLst/>
          </a:prstGeom>
          <a:noFill/>
        </p:spPr>
        <p:txBody>
          <a:bodyPr wrap="square" rtlCol="0">
            <a:spAutoFit/>
          </a:bodyPr>
          <a:lstStyle/>
          <a:p>
            <a:r>
              <a:rPr lang="en-GB" sz="1400" dirty="0"/>
              <a:t>Use the ranking template to rank the most important facts from this topic.</a:t>
            </a:r>
          </a:p>
          <a:p>
            <a:endParaRPr lang="en-GB" sz="1400" dirty="0"/>
          </a:p>
          <a:p>
            <a:r>
              <a:rPr lang="en-GB" sz="1400" dirty="0"/>
              <a:t>What is the most difficult point to remember? Why?</a:t>
            </a:r>
          </a:p>
          <a:p>
            <a:endParaRPr lang="en-GB" sz="1400" dirty="0"/>
          </a:p>
          <a:p>
            <a:r>
              <a:rPr lang="en-GB" sz="1400" dirty="0"/>
              <a:t>Categorise  key facts from this topic into 3 groups. You choose the group headings.</a:t>
            </a:r>
          </a:p>
        </p:txBody>
      </p:sp>
      <p:sp>
        <p:nvSpPr>
          <p:cNvPr id="24" name="Rectangle: Rounded Corners 23">
            <a:extLst>
              <a:ext uri="{FF2B5EF4-FFF2-40B4-BE49-F238E27FC236}">
                <a16:creationId xmlns:a16="http://schemas.microsoft.com/office/drawing/2014/main" id="{A6BA6505-37B4-4215-9904-BC2CAF9E21EA}"/>
              </a:ext>
            </a:extLst>
          </p:cNvPr>
          <p:cNvSpPr/>
          <p:nvPr/>
        </p:nvSpPr>
        <p:spPr>
          <a:xfrm>
            <a:off x="8174176" y="2490942"/>
            <a:ext cx="1770798" cy="306160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D709D409-A197-4D48-95AB-2885963D0E93}"/>
              </a:ext>
            </a:extLst>
          </p:cNvPr>
          <p:cNvSpPr txBox="1"/>
          <p:nvPr/>
        </p:nvSpPr>
        <p:spPr>
          <a:xfrm>
            <a:off x="8129346" y="2959772"/>
            <a:ext cx="1913242" cy="584775"/>
          </a:xfrm>
          <a:prstGeom prst="rect">
            <a:avLst/>
          </a:prstGeom>
          <a:noFill/>
        </p:spPr>
        <p:txBody>
          <a:bodyPr wrap="square" rtlCol="0">
            <a:spAutoFit/>
          </a:bodyPr>
          <a:lstStyle/>
          <a:p>
            <a:endParaRPr lang="en-GB" sz="1600" dirty="0"/>
          </a:p>
          <a:p>
            <a:endParaRPr lang="en-GB" sz="1600" dirty="0"/>
          </a:p>
        </p:txBody>
      </p:sp>
      <p:pic>
        <p:nvPicPr>
          <p:cNvPr id="17" name="Picture 16" descr="A close up of a logo&#10;&#10;Description generated with high confidence">
            <a:extLst>
              <a:ext uri="{FF2B5EF4-FFF2-40B4-BE49-F238E27FC236}">
                <a16:creationId xmlns:a16="http://schemas.microsoft.com/office/drawing/2014/main" id="{603084F9-89A2-4035-91D8-F97897C538D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33778" y="1714214"/>
            <a:ext cx="1058780" cy="923330"/>
          </a:xfrm>
          <a:prstGeom prst="ellipse">
            <a:avLst/>
          </a:prstGeom>
        </p:spPr>
      </p:pic>
      <p:sp>
        <p:nvSpPr>
          <p:cNvPr id="3" name="Rectangle 2">
            <a:extLst>
              <a:ext uri="{FF2B5EF4-FFF2-40B4-BE49-F238E27FC236}">
                <a16:creationId xmlns:a16="http://schemas.microsoft.com/office/drawing/2014/main" id="{89982D94-5734-44CC-9CE3-5073074CEC23}"/>
              </a:ext>
            </a:extLst>
          </p:cNvPr>
          <p:cNvSpPr/>
          <p:nvPr/>
        </p:nvSpPr>
        <p:spPr>
          <a:xfrm>
            <a:off x="0" y="1024170"/>
            <a:ext cx="1876818" cy="646331"/>
          </a:xfrm>
          <a:prstGeom prst="rect">
            <a:avLst/>
          </a:prstGeom>
        </p:spPr>
        <p:txBody>
          <a:bodyPr wrap="square">
            <a:spAutoFit/>
          </a:bodyPr>
          <a:lstStyle/>
          <a:p>
            <a:pPr algn="ctr"/>
            <a:r>
              <a:rPr lang="en-US" sz="3600" b="1" dirty="0">
                <a:ln w="0">
                  <a:solidFill>
                    <a:schemeClr val="tx1"/>
                  </a:solidFill>
                </a:ln>
                <a:solidFill>
                  <a:schemeClr val="accent1"/>
                </a:solidFill>
                <a:effectLst>
                  <a:outerShdw blurRad="38100" dist="19050" dir="2700000" algn="tl" rotWithShape="0">
                    <a:schemeClr val="dk1">
                      <a:alpha val="40000"/>
                    </a:schemeClr>
                  </a:outerShdw>
                </a:effectLst>
              </a:rPr>
              <a:t>Process</a:t>
            </a:r>
          </a:p>
        </p:txBody>
      </p:sp>
      <p:sp>
        <p:nvSpPr>
          <p:cNvPr id="4" name="TextBox 3">
            <a:extLst>
              <a:ext uri="{FF2B5EF4-FFF2-40B4-BE49-F238E27FC236}">
                <a16:creationId xmlns:a16="http://schemas.microsoft.com/office/drawing/2014/main" id="{2AD375E6-4AF2-48F7-9BCA-88E5E36A6130}"/>
              </a:ext>
            </a:extLst>
          </p:cNvPr>
          <p:cNvSpPr txBox="1"/>
          <p:nvPr/>
        </p:nvSpPr>
        <p:spPr>
          <a:xfrm>
            <a:off x="4049105" y="2719520"/>
            <a:ext cx="1619661" cy="2462213"/>
          </a:xfrm>
          <a:prstGeom prst="rect">
            <a:avLst/>
          </a:prstGeom>
          <a:noFill/>
        </p:spPr>
        <p:txBody>
          <a:bodyPr wrap="square" rtlCol="0">
            <a:spAutoFit/>
          </a:bodyPr>
          <a:lstStyle/>
          <a:p>
            <a:r>
              <a:rPr lang="fr-FR" sz="1400" dirty="0" err="1"/>
              <a:t>Reduce</a:t>
            </a:r>
            <a:r>
              <a:rPr lang="fr-FR" sz="1400" dirty="0"/>
              <a:t> </a:t>
            </a:r>
            <a:r>
              <a:rPr lang="fr-FR" sz="1400" dirty="0" err="1"/>
              <a:t>what</a:t>
            </a:r>
            <a:r>
              <a:rPr lang="fr-FR" sz="1400" dirty="0"/>
              <a:t> </a:t>
            </a:r>
            <a:r>
              <a:rPr lang="fr-FR" sz="1400" dirty="0" err="1"/>
              <a:t>you</a:t>
            </a:r>
            <a:r>
              <a:rPr lang="fr-FR" sz="1400" dirty="0"/>
              <a:t> have </a:t>
            </a:r>
            <a:r>
              <a:rPr lang="fr-FR" sz="1400" dirty="0" err="1"/>
              <a:t>learnt</a:t>
            </a:r>
            <a:r>
              <a:rPr lang="fr-FR" sz="1400" dirty="0"/>
              <a:t> about </a:t>
            </a:r>
            <a:r>
              <a:rPr lang="fr-FR" sz="1400" dirty="0" err="1"/>
              <a:t>this</a:t>
            </a:r>
            <a:r>
              <a:rPr lang="fr-FR" sz="1400" dirty="0"/>
              <a:t> topic </a:t>
            </a:r>
            <a:r>
              <a:rPr lang="fr-FR" sz="1400" dirty="0" err="1"/>
              <a:t>into</a:t>
            </a:r>
            <a:r>
              <a:rPr lang="fr-FR" sz="1400" dirty="0"/>
              <a:t> 5 </a:t>
            </a:r>
            <a:r>
              <a:rPr lang="fr-FR" sz="1400" dirty="0" err="1"/>
              <a:t>bullet</a:t>
            </a:r>
            <a:r>
              <a:rPr lang="fr-FR" sz="1400" dirty="0"/>
              <a:t> points or prompts.</a:t>
            </a:r>
          </a:p>
          <a:p>
            <a:endParaRPr lang="fr-FR" sz="1400" dirty="0"/>
          </a:p>
          <a:p>
            <a:endParaRPr lang="fr-FR" sz="1400" dirty="0"/>
          </a:p>
          <a:p>
            <a:r>
              <a:rPr lang="fr-FR" sz="1400" dirty="0" err="1"/>
              <a:t>Reduce</a:t>
            </a:r>
            <a:r>
              <a:rPr lang="fr-FR" sz="1400" dirty="0"/>
              <a:t> the 3 </a:t>
            </a:r>
            <a:r>
              <a:rPr lang="fr-FR" sz="1400" dirty="0" err="1"/>
              <a:t>most</a:t>
            </a:r>
            <a:r>
              <a:rPr lang="fr-FR" sz="1400" dirty="0"/>
              <a:t> important </a:t>
            </a:r>
            <a:r>
              <a:rPr lang="fr-FR" sz="1400" dirty="0" err="1"/>
              <a:t>facts</a:t>
            </a:r>
            <a:r>
              <a:rPr lang="fr-FR" sz="1400" dirty="0"/>
              <a:t> in </a:t>
            </a:r>
            <a:r>
              <a:rPr lang="fr-FR" sz="1400" dirty="0" err="1"/>
              <a:t>this</a:t>
            </a:r>
            <a:r>
              <a:rPr lang="fr-FR" sz="1400" dirty="0"/>
              <a:t> topic </a:t>
            </a:r>
            <a:r>
              <a:rPr lang="fr-FR" sz="1400" dirty="0" err="1"/>
              <a:t>into</a:t>
            </a:r>
            <a:r>
              <a:rPr lang="fr-FR" sz="1400" dirty="0"/>
              <a:t> 9 </a:t>
            </a:r>
            <a:r>
              <a:rPr lang="fr-FR" sz="1400" dirty="0" err="1"/>
              <a:t>words</a:t>
            </a:r>
            <a:r>
              <a:rPr lang="fr-FR" sz="1400" dirty="0"/>
              <a:t>.</a:t>
            </a:r>
          </a:p>
        </p:txBody>
      </p:sp>
      <p:sp>
        <p:nvSpPr>
          <p:cNvPr id="9" name="TextBox 8">
            <a:extLst>
              <a:ext uri="{FF2B5EF4-FFF2-40B4-BE49-F238E27FC236}">
                <a16:creationId xmlns:a16="http://schemas.microsoft.com/office/drawing/2014/main" id="{9CF209A8-A0AC-4FAA-B40C-A5AE2BAB4E8A}"/>
              </a:ext>
            </a:extLst>
          </p:cNvPr>
          <p:cNvSpPr txBox="1"/>
          <p:nvPr/>
        </p:nvSpPr>
        <p:spPr>
          <a:xfrm>
            <a:off x="8304149" y="2666727"/>
            <a:ext cx="1685655" cy="2739211"/>
          </a:xfrm>
          <a:prstGeom prst="rect">
            <a:avLst/>
          </a:prstGeom>
          <a:noFill/>
        </p:spPr>
        <p:txBody>
          <a:bodyPr wrap="square" rtlCol="0">
            <a:spAutoFit/>
          </a:bodyPr>
          <a:lstStyle/>
          <a:p>
            <a:r>
              <a:rPr lang="fr-FR" sz="1400" dirty="0" err="1"/>
              <a:t>Find</a:t>
            </a:r>
            <a:r>
              <a:rPr lang="fr-FR" sz="1400" dirty="0"/>
              <a:t> 3 links </a:t>
            </a:r>
            <a:r>
              <a:rPr lang="fr-FR" sz="1400" dirty="0" err="1"/>
              <a:t>between</a:t>
            </a:r>
            <a:r>
              <a:rPr lang="fr-FR" sz="1400" dirty="0"/>
              <a:t> </a:t>
            </a:r>
            <a:r>
              <a:rPr lang="fr-FR" sz="1400" dirty="0" err="1"/>
              <a:t>this</a:t>
            </a:r>
            <a:r>
              <a:rPr lang="fr-FR" sz="1400" dirty="0"/>
              <a:t> topic and </a:t>
            </a:r>
            <a:r>
              <a:rPr lang="fr-FR" sz="1400" dirty="0" err="1"/>
              <a:t>other</a:t>
            </a:r>
            <a:r>
              <a:rPr lang="fr-FR" sz="1400" dirty="0"/>
              <a:t> topics </a:t>
            </a:r>
            <a:r>
              <a:rPr lang="fr-FR" sz="1400" dirty="0" err="1"/>
              <a:t>you</a:t>
            </a:r>
            <a:r>
              <a:rPr lang="fr-FR" sz="1400" dirty="0"/>
              <a:t> have </a:t>
            </a:r>
            <a:r>
              <a:rPr lang="fr-FR" sz="1400" dirty="0" err="1"/>
              <a:t>studied</a:t>
            </a:r>
            <a:r>
              <a:rPr lang="fr-FR" sz="1400" dirty="0"/>
              <a:t>.</a:t>
            </a:r>
          </a:p>
          <a:p>
            <a:r>
              <a:rPr lang="fr-FR" sz="1400" dirty="0"/>
              <a:t>Link the points </a:t>
            </a:r>
            <a:r>
              <a:rPr lang="fr-FR" sz="1400" dirty="0" err="1"/>
              <a:t>together</a:t>
            </a:r>
            <a:r>
              <a:rPr lang="fr-FR" sz="1400" dirty="0"/>
              <a:t>.</a:t>
            </a:r>
          </a:p>
          <a:p>
            <a:r>
              <a:rPr lang="fr-FR" sz="1400" dirty="0"/>
              <a:t>Link the </a:t>
            </a:r>
            <a:r>
              <a:rPr lang="fr-FR" sz="1400" dirty="0" err="1"/>
              <a:t>ideas</a:t>
            </a:r>
            <a:r>
              <a:rPr lang="fr-FR" sz="1400" dirty="0"/>
              <a:t>.</a:t>
            </a:r>
          </a:p>
          <a:p>
            <a:r>
              <a:rPr lang="fr-FR" sz="1400" dirty="0" err="1"/>
              <a:t>Find</a:t>
            </a:r>
            <a:r>
              <a:rPr lang="fr-FR" sz="1400" dirty="0"/>
              <a:t> </a:t>
            </a:r>
            <a:r>
              <a:rPr lang="fr-FR" sz="1400" dirty="0" err="1"/>
              <a:t>some</a:t>
            </a:r>
            <a:r>
              <a:rPr lang="fr-FR" sz="1400" dirty="0"/>
              <a:t> Radom links.</a:t>
            </a:r>
          </a:p>
          <a:p>
            <a:r>
              <a:rPr lang="fr-FR" sz="1400" dirty="0"/>
              <a:t>Link the </a:t>
            </a:r>
            <a:r>
              <a:rPr lang="fr-FR" sz="1400" dirty="0" err="1"/>
              <a:t>factors</a:t>
            </a:r>
            <a:r>
              <a:rPr lang="fr-FR" sz="1400" dirty="0"/>
              <a:t>.</a:t>
            </a:r>
          </a:p>
          <a:p>
            <a:endParaRPr lang="fr-FR" sz="1600" dirty="0"/>
          </a:p>
          <a:p>
            <a:endParaRPr lang="fr-FR" sz="1600" dirty="0"/>
          </a:p>
        </p:txBody>
      </p:sp>
      <p:grpSp>
        <p:nvGrpSpPr>
          <p:cNvPr id="25" name="Group 24">
            <a:extLst>
              <a:ext uri="{FF2B5EF4-FFF2-40B4-BE49-F238E27FC236}">
                <a16:creationId xmlns:a16="http://schemas.microsoft.com/office/drawing/2014/main" id="{772E7782-CB6D-8645-AACA-6319B561BAE2}"/>
              </a:ext>
            </a:extLst>
          </p:cNvPr>
          <p:cNvGrpSpPr/>
          <p:nvPr/>
        </p:nvGrpSpPr>
        <p:grpSpPr>
          <a:xfrm>
            <a:off x="0" y="5658678"/>
            <a:ext cx="12192000" cy="1199322"/>
            <a:chOff x="0" y="5658678"/>
            <a:chExt cx="12192000" cy="1199322"/>
          </a:xfrm>
        </p:grpSpPr>
        <p:sp>
          <p:nvSpPr>
            <p:cNvPr id="26" name="Rectangle 25">
              <a:extLst>
                <a:ext uri="{FF2B5EF4-FFF2-40B4-BE49-F238E27FC236}">
                  <a16:creationId xmlns:a16="http://schemas.microsoft.com/office/drawing/2014/main" id="{D28CCBB2-F7C1-E046-9A08-41F8A92268DA}"/>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709C393E-3F80-5B40-97FD-E2901EBA2054}"/>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
        <p:nvSpPr>
          <p:cNvPr id="29" name="Rectangle 28">
            <a:extLst>
              <a:ext uri="{FF2B5EF4-FFF2-40B4-BE49-F238E27FC236}">
                <a16:creationId xmlns:a16="http://schemas.microsoft.com/office/drawing/2014/main" id="{3763EDF4-0A15-4200-AB89-0BCC1A31760D}"/>
              </a:ext>
            </a:extLst>
          </p:cNvPr>
          <p:cNvSpPr/>
          <p:nvPr/>
        </p:nvSpPr>
        <p:spPr>
          <a:xfrm>
            <a:off x="6681388" y="173688"/>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Tree>
    <p:extLst>
      <p:ext uri="{BB962C8B-B14F-4D97-AF65-F5344CB8AC3E}">
        <p14:creationId xmlns:p14="http://schemas.microsoft.com/office/powerpoint/2010/main" val="35855075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9B7B8-F449-4682-9F16-8ABFA42834E0}"/>
              </a:ext>
            </a:extLst>
          </p:cNvPr>
          <p:cNvSpPr>
            <a:spLocks noGrp="1"/>
          </p:cNvSpPr>
          <p:nvPr>
            <p:ph type="title"/>
          </p:nvPr>
        </p:nvSpPr>
        <p:spPr>
          <a:xfrm>
            <a:off x="132227" y="955150"/>
            <a:ext cx="11277600" cy="749300"/>
          </a:xfrm>
        </p:spPr>
        <p:txBody>
          <a:bodyPr>
            <a:noAutofit/>
          </a:bodyPr>
          <a:lstStyle/>
          <a:p>
            <a:pPr algn="ctr"/>
            <a:r>
              <a:rPr lang="en-GB" sz="2800" dirty="0"/>
              <a:t>Transform activity – first visit to Miss Havisham Chapter 8 Great Expectations by Charles Dickens</a:t>
            </a:r>
          </a:p>
        </p:txBody>
      </p:sp>
      <p:sp>
        <p:nvSpPr>
          <p:cNvPr id="3" name="Content Placeholder 2">
            <a:extLst>
              <a:ext uri="{FF2B5EF4-FFF2-40B4-BE49-F238E27FC236}">
                <a16:creationId xmlns:a16="http://schemas.microsoft.com/office/drawing/2014/main" id="{EAC66BBE-834B-4750-8E41-2F0F2C6331C5}"/>
              </a:ext>
            </a:extLst>
          </p:cNvPr>
          <p:cNvSpPr>
            <a:spLocks noGrp="1"/>
          </p:cNvSpPr>
          <p:nvPr>
            <p:ph idx="1"/>
          </p:nvPr>
        </p:nvSpPr>
        <p:spPr/>
        <p:txBody>
          <a:bodyPr>
            <a:normAutofit/>
          </a:bodyPr>
          <a:lstStyle/>
          <a:p>
            <a:pPr marL="0" indent="0">
              <a:buNone/>
            </a:pPr>
            <a:r>
              <a:rPr lang="en-GB" dirty="0"/>
              <a:t>She was dressed in rich materials - satins, and lace, and silks - all of white. Her shoes were white. And she had a long white veil dependent from her hair, and she had bridal flowers in her hair, but her hair was white. Some bright jewels sparkled on her neck and on her hands, and some other jewels lay sparkling on the table. Dresses, less splendid than the dress she wore, and half-packed trunks, were scattered about. She had not quite finished dressing, for she had but one shoe on - the other was on the table near her hand - her veil was but half arranged, her watch and chain were not put on…..</a:t>
            </a:r>
          </a:p>
        </p:txBody>
      </p:sp>
    </p:spTree>
    <p:extLst>
      <p:ext uri="{BB962C8B-B14F-4D97-AF65-F5344CB8AC3E}">
        <p14:creationId xmlns:p14="http://schemas.microsoft.com/office/powerpoint/2010/main" val="2263303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0612EFF-D8E4-4718-8544-21DBF68962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8313" y="712679"/>
            <a:ext cx="8508492" cy="5867026"/>
          </a:xfrm>
          <a:prstGeom prst="rect">
            <a:avLst/>
          </a:prstGeom>
        </p:spPr>
      </p:pic>
    </p:spTree>
    <p:extLst>
      <p:ext uri="{BB962C8B-B14F-4D97-AF65-F5344CB8AC3E}">
        <p14:creationId xmlns:p14="http://schemas.microsoft.com/office/powerpoint/2010/main" val="1448083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6927" y="2533494"/>
            <a:ext cx="2112235"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2000" dirty="0">
                <a:solidFill>
                  <a:prstClr val="black"/>
                </a:solidFill>
              </a:rPr>
              <a:t>Belief </a:t>
            </a:r>
          </a:p>
        </p:txBody>
      </p:sp>
      <p:sp>
        <p:nvSpPr>
          <p:cNvPr id="5" name="Rectangle 4"/>
          <p:cNvSpPr/>
          <p:nvPr/>
        </p:nvSpPr>
        <p:spPr>
          <a:xfrm>
            <a:off x="3592853" y="2534014"/>
            <a:ext cx="2112235"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2000" dirty="0">
                <a:solidFill>
                  <a:prstClr val="black"/>
                </a:solidFill>
              </a:rPr>
              <a:t>Narrative</a:t>
            </a:r>
          </a:p>
        </p:txBody>
      </p:sp>
      <p:sp>
        <p:nvSpPr>
          <p:cNvPr id="6" name="Rectangle 5"/>
          <p:cNvSpPr/>
          <p:nvPr/>
        </p:nvSpPr>
        <p:spPr>
          <a:xfrm>
            <a:off x="7024511" y="2552728"/>
            <a:ext cx="2112235"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2000" dirty="0">
                <a:solidFill>
                  <a:prstClr val="black"/>
                </a:solidFill>
              </a:rPr>
              <a:t>Family </a:t>
            </a:r>
          </a:p>
        </p:txBody>
      </p:sp>
      <p:sp>
        <p:nvSpPr>
          <p:cNvPr id="7" name="Rectangle 6"/>
          <p:cNvSpPr/>
          <p:nvPr/>
        </p:nvSpPr>
        <p:spPr>
          <a:xfrm>
            <a:off x="9648394" y="2533494"/>
            <a:ext cx="2112235"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2000" dirty="0">
                <a:solidFill>
                  <a:prstClr val="black"/>
                </a:solidFill>
              </a:rPr>
              <a:t>Protagonists</a:t>
            </a:r>
            <a:r>
              <a:rPr lang="en-GB" sz="2400" dirty="0">
                <a:solidFill>
                  <a:prstClr val="black"/>
                </a:solidFill>
              </a:rPr>
              <a:t> </a:t>
            </a:r>
          </a:p>
        </p:txBody>
      </p:sp>
      <p:cxnSp>
        <p:nvCxnSpPr>
          <p:cNvPr id="9" name="Straight Arrow Connector 8"/>
          <p:cNvCxnSpPr>
            <a:endCxn id="40" idx="0"/>
          </p:cNvCxnSpPr>
          <p:nvPr/>
        </p:nvCxnSpPr>
        <p:spPr>
          <a:xfrm flipH="1">
            <a:off x="656927" y="3270673"/>
            <a:ext cx="423337" cy="9633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3561081" y="3272809"/>
            <a:ext cx="288033"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713042" y="3272809"/>
            <a:ext cx="0" cy="7254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5327914" y="3272808"/>
            <a:ext cx="96011" cy="7232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44" idx="0"/>
          </p:cNvCxnSpPr>
          <p:nvPr/>
        </p:nvCxnSpPr>
        <p:spPr>
          <a:xfrm>
            <a:off x="4648971" y="3254094"/>
            <a:ext cx="6870" cy="137182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2404672" y="3266681"/>
            <a:ext cx="192021" cy="16070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endCxn id="48" idx="0"/>
          </p:cNvCxnSpPr>
          <p:nvPr/>
        </p:nvCxnSpPr>
        <p:spPr>
          <a:xfrm flipH="1">
            <a:off x="8512675" y="3266679"/>
            <a:ext cx="367632" cy="190259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6" idx="2"/>
          </p:cNvCxnSpPr>
          <p:nvPr/>
        </p:nvCxnSpPr>
        <p:spPr>
          <a:xfrm>
            <a:off x="8080626" y="3272809"/>
            <a:ext cx="0" cy="8883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7024509" y="3249995"/>
            <a:ext cx="288033"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1376586" y="3240668"/>
            <a:ext cx="96011" cy="7389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10464261" y="3260551"/>
            <a:ext cx="96235" cy="16132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9648392" y="3272808"/>
            <a:ext cx="288033" cy="11052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1456250" y="1392217"/>
            <a:ext cx="9279499" cy="72008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3600" dirty="0">
                <a:solidFill>
                  <a:prstClr val="black"/>
                </a:solidFill>
              </a:rPr>
              <a:t>Star Wars – A New Hope </a:t>
            </a:r>
          </a:p>
        </p:txBody>
      </p:sp>
      <p:cxnSp>
        <p:nvCxnSpPr>
          <p:cNvPr id="33" name="Straight Arrow Connector 32"/>
          <p:cNvCxnSpPr/>
          <p:nvPr/>
        </p:nvCxnSpPr>
        <p:spPr>
          <a:xfrm flipH="1">
            <a:off x="1775519" y="2112298"/>
            <a:ext cx="192021" cy="421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4655836" y="2130163"/>
            <a:ext cx="0" cy="421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8008622" y="2132506"/>
            <a:ext cx="72007" cy="421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10416478" y="2112298"/>
            <a:ext cx="144016" cy="421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224878" y="4233991"/>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1050" dirty="0">
                <a:solidFill>
                  <a:prstClr val="black"/>
                </a:solidFill>
              </a:rPr>
              <a:t>The Force</a:t>
            </a:r>
          </a:p>
          <a:p>
            <a:pPr algn="ctr" defTabSz="758495"/>
            <a:r>
              <a:rPr lang="en-GB" sz="1050" dirty="0">
                <a:solidFill>
                  <a:prstClr val="black"/>
                </a:solidFill>
              </a:rPr>
              <a:t>A</a:t>
            </a:r>
          </a:p>
        </p:txBody>
      </p:sp>
      <p:sp>
        <p:nvSpPr>
          <p:cNvPr id="41" name="Rectangle 40"/>
          <p:cNvSpPr/>
          <p:nvPr/>
        </p:nvSpPr>
        <p:spPr>
          <a:xfrm>
            <a:off x="1343471" y="3986155"/>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err="1">
                <a:solidFill>
                  <a:prstClr val="black"/>
                </a:solidFill>
              </a:rPr>
              <a:t>Sith</a:t>
            </a:r>
            <a:endParaRPr lang="en-GB" sz="900" dirty="0">
              <a:solidFill>
                <a:prstClr val="black"/>
              </a:solidFill>
            </a:endParaRPr>
          </a:p>
          <a:p>
            <a:pPr algn="ctr" defTabSz="758495"/>
            <a:r>
              <a:rPr lang="en-GB" sz="900" dirty="0">
                <a:solidFill>
                  <a:prstClr val="black"/>
                </a:solidFill>
              </a:rPr>
              <a:t>B</a:t>
            </a:r>
          </a:p>
        </p:txBody>
      </p:sp>
      <p:sp>
        <p:nvSpPr>
          <p:cNvPr id="42" name="Rectangle 41"/>
          <p:cNvSpPr/>
          <p:nvPr/>
        </p:nvSpPr>
        <p:spPr>
          <a:xfrm>
            <a:off x="2207567" y="4873755"/>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Jedi</a:t>
            </a:r>
          </a:p>
          <a:p>
            <a:pPr algn="ctr" defTabSz="758495"/>
            <a:r>
              <a:rPr lang="en-GB" sz="900" dirty="0">
                <a:solidFill>
                  <a:prstClr val="black"/>
                </a:solidFill>
              </a:rPr>
              <a:t> C</a:t>
            </a:r>
          </a:p>
        </p:txBody>
      </p:sp>
      <p:sp>
        <p:nvSpPr>
          <p:cNvPr id="43" name="Rectangle 42"/>
          <p:cNvSpPr/>
          <p:nvPr/>
        </p:nvSpPr>
        <p:spPr>
          <a:xfrm>
            <a:off x="3071663" y="3940106"/>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Prop D</a:t>
            </a:r>
          </a:p>
        </p:txBody>
      </p:sp>
      <p:sp>
        <p:nvSpPr>
          <p:cNvPr id="44" name="Rectangle 43"/>
          <p:cNvSpPr/>
          <p:nvPr/>
        </p:nvSpPr>
        <p:spPr>
          <a:xfrm>
            <a:off x="4223792" y="4625917"/>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Enigma </a:t>
            </a:r>
          </a:p>
          <a:p>
            <a:pPr algn="ctr" defTabSz="758495"/>
            <a:r>
              <a:rPr lang="en-GB" sz="900" dirty="0">
                <a:solidFill>
                  <a:prstClr val="black"/>
                </a:solidFill>
              </a:rPr>
              <a:t>E</a:t>
            </a:r>
          </a:p>
        </p:txBody>
      </p:sp>
      <p:sp>
        <p:nvSpPr>
          <p:cNvPr id="45" name="Rectangle 44"/>
          <p:cNvSpPr/>
          <p:nvPr/>
        </p:nvSpPr>
        <p:spPr>
          <a:xfrm>
            <a:off x="4991877" y="4018922"/>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Structuralist</a:t>
            </a:r>
          </a:p>
          <a:p>
            <a:pPr algn="ctr" defTabSz="758495"/>
            <a:r>
              <a:rPr lang="en-GB" sz="900" dirty="0">
                <a:solidFill>
                  <a:prstClr val="black"/>
                </a:solidFill>
              </a:rPr>
              <a:t>F</a:t>
            </a:r>
          </a:p>
        </p:txBody>
      </p:sp>
      <p:sp>
        <p:nvSpPr>
          <p:cNvPr id="46" name="Rectangle 45"/>
          <p:cNvSpPr/>
          <p:nvPr/>
        </p:nvSpPr>
        <p:spPr>
          <a:xfrm>
            <a:off x="6521758" y="3970144"/>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Father</a:t>
            </a:r>
          </a:p>
          <a:p>
            <a:pPr algn="ctr" defTabSz="758495"/>
            <a:r>
              <a:rPr lang="en-GB" sz="900" dirty="0">
                <a:solidFill>
                  <a:prstClr val="black"/>
                </a:solidFill>
              </a:rPr>
              <a:t> G</a:t>
            </a:r>
          </a:p>
        </p:txBody>
      </p:sp>
      <p:sp>
        <p:nvSpPr>
          <p:cNvPr id="47" name="Rectangle 46"/>
          <p:cNvSpPr/>
          <p:nvPr/>
        </p:nvSpPr>
        <p:spPr>
          <a:xfrm>
            <a:off x="7648581" y="4225682"/>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Sister</a:t>
            </a:r>
          </a:p>
          <a:p>
            <a:pPr algn="ctr" defTabSz="758495"/>
            <a:r>
              <a:rPr lang="en-GB" sz="900" dirty="0">
                <a:solidFill>
                  <a:prstClr val="black"/>
                </a:solidFill>
              </a:rPr>
              <a:t>H</a:t>
            </a:r>
          </a:p>
        </p:txBody>
      </p:sp>
      <p:sp>
        <p:nvSpPr>
          <p:cNvPr id="48" name="Rectangle 47"/>
          <p:cNvSpPr/>
          <p:nvPr/>
        </p:nvSpPr>
        <p:spPr>
          <a:xfrm>
            <a:off x="8080629" y="5169278"/>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Friendship</a:t>
            </a:r>
          </a:p>
          <a:p>
            <a:pPr algn="ctr" defTabSz="758495"/>
            <a:r>
              <a:rPr lang="en-GB" sz="900" dirty="0">
                <a:solidFill>
                  <a:prstClr val="black"/>
                </a:solidFill>
              </a:rPr>
              <a:t> I</a:t>
            </a:r>
          </a:p>
        </p:txBody>
      </p:sp>
      <p:sp>
        <p:nvSpPr>
          <p:cNvPr id="49" name="Rectangle 48"/>
          <p:cNvSpPr/>
          <p:nvPr/>
        </p:nvSpPr>
        <p:spPr>
          <a:xfrm>
            <a:off x="9067625" y="4435044"/>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Han Solo</a:t>
            </a:r>
          </a:p>
          <a:p>
            <a:pPr algn="ctr" defTabSz="758495"/>
            <a:r>
              <a:rPr lang="en-GB" sz="900" dirty="0">
                <a:solidFill>
                  <a:prstClr val="black"/>
                </a:solidFill>
              </a:rPr>
              <a:t> J</a:t>
            </a:r>
          </a:p>
        </p:txBody>
      </p:sp>
      <p:sp>
        <p:nvSpPr>
          <p:cNvPr id="50" name="Rectangle 49"/>
          <p:cNvSpPr/>
          <p:nvPr/>
        </p:nvSpPr>
        <p:spPr>
          <a:xfrm>
            <a:off x="10032213" y="4987680"/>
            <a:ext cx="864097" cy="569840"/>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endParaRPr lang="en-GB" sz="900" dirty="0">
              <a:solidFill>
                <a:prstClr val="black"/>
              </a:solidFill>
            </a:endParaRPr>
          </a:p>
          <a:p>
            <a:pPr algn="ctr" defTabSz="758495"/>
            <a:r>
              <a:rPr lang="en-GB" sz="900" dirty="0">
                <a:solidFill>
                  <a:prstClr val="black"/>
                </a:solidFill>
              </a:rPr>
              <a:t>Luke Skywalker</a:t>
            </a:r>
          </a:p>
          <a:p>
            <a:pPr algn="ctr" defTabSz="758495"/>
            <a:r>
              <a:rPr lang="en-GB" sz="900" dirty="0">
                <a:solidFill>
                  <a:prstClr val="black"/>
                </a:solidFill>
              </a:rPr>
              <a:t>K</a:t>
            </a:r>
          </a:p>
          <a:p>
            <a:pPr algn="ctr" defTabSz="758495"/>
            <a:endParaRPr lang="en-GB" sz="900" dirty="0">
              <a:solidFill>
                <a:prstClr val="black"/>
              </a:solidFill>
            </a:endParaRPr>
          </a:p>
        </p:txBody>
      </p:sp>
      <p:sp>
        <p:nvSpPr>
          <p:cNvPr id="51" name="Rectangle 50"/>
          <p:cNvSpPr/>
          <p:nvPr/>
        </p:nvSpPr>
        <p:spPr>
          <a:xfrm>
            <a:off x="10944538" y="4034808"/>
            <a:ext cx="864097" cy="495672"/>
          </a:xfrm>
          <a:prstGeom prst="rect">
            <a:avLst/>
          </a:prstGeom>
        </p:spPr>
        <p:style>
          <a:lnRef idx="2">
            <a:schemeClr val="accent1"/>
          </a:lnRef>
          <a:fillRef idx="1">
            <a:schemeClr val="lt1"/>
          </a:fillRef>
          <a:effectRef idx="0">
            <a:schemeClr val="accent1"/>
          </a:effectRef>
          <a:fontRef idx="minor">
            <a:schemeClr val="dk1"/>
          </a:fontRef>
        </p:style>
        <p:txBody>
          <a:bodyPr lIns="75849" tIns="37925" rIns="75849" bIns="37925" rtlCol="0" anchor="ctr"/>
          <a:lstStyle/>
          <a:p>
            <a:pPr algn="ctr" defTabSz="758495"/>
            <a:r>
              <a:rPr lang="en-GB" sz="900" dirty="0">
                <a:solidFill>
                  <a:prstClr val="black"/>
                </a:solidFill>
              </a:rPr>
              <a:t>Leia</a:t>
            </a:r>
          </a:p>
          <a:p>
            <a:pPr algn="ctr" defTabSz="758495"/>
            <a:r>
              <a:rPr lang="en-GB" sz="900" dirty="0">
                <a:solidFill>
                  <a:prstClr val="black"/>
                </a:solidFill>
              </a:rPr>
              <a:t>L</a:t>
            </a:r>
          </a:p>
        </p:txBody>
      </p:sp>
      <p:sp>
        <p:nvSpPr>
          <p:cNvPr id="8" name="Rectangle 7">
            <a:extLst>
              <a:ext uri="{FF2B5EF4-FFF2-40B4-BE49-F238E27FC236}">
                <a16:creationId xmlns:a16="http://schemas.microsoft.com/office/drawing/2014/main" id="{8AD46FE4-EB1C-437F-8F77-A768403FD8E3}"/>
              </a:ext>
            </a:extLst>
          </p:cNvPr>
          <p:cNvSpPr/>
          <p:nvPr/>
        </p:nvSpPr>
        <p:spPr>
          <a:xfrm>
            <a:off x="1871529" y="758340"/>
            <a:ext cx="8821005" cy="523220"/>
          </a:xfrm>
          <a:prstGeom prst="rect">
            <a:avLst/>
          </a:prstGeom>
        </p:spPr>
        <p:txBody>
          <a:bodyPr wrap="none">
            <a:spAutoFit/>
          </a:bodyPr>
          <a:lstStyle/>
          <a:p>
            <a:r>
              <a:rPr lang="en-GB" sz="2800" dirty="0"/>
              <a:t>Deconstruct: Make a large amount of learning manageable.</a:t>
            </a:r>
          </a:p>
        </p:txBody>
      </p:sp>
    </p:spTree>
    <p:extLst>
      <p:ext uri="{BB962C8B-B14F-4D97-AF65-F5344CB8AC3E}">
        <p14:creationId xmlns:p14="http://schemas.microsoft.com/office/powerpoint/2010/main" val="270777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7"/>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A06B41-5FF3-4702-BD3B-CDCC4D392F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7501" y="755374"/>
            <a:ext cx="3992813" cy="5788550"/>
          </a:xfrm>
          <a:prstGeom prst="rect">
            <a:avLst/>
          </a:prstGeom>
        </p:spPr>
      </p:pic>
    </p:spTree>
    <p:extLst>
      <p:ext uri="{BB962C8B-B14F-4D97-AF65-F5344CB8AC3E}">
        <p14:creationId xmlns:p14="http://schemas.microsoft.com/office/powerpoint/2010/main" val="33921240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3D0D200-8917-4342-9065-C3E9E8149324}"/>
              </a:ext>
            </a:extLst>
          </p:cNvPr>
          <p:cNvSpPr/>
          <p:nvPr/>
        </p:nvSpPr>
        <p:spPr>
          <a:xfrm>
            <a:off x="1876818" y="1491228"/>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RESTORE</a:t>
            </a:r>
          </a:p>
          <a:p>
            <a:pPr algn="ctr"/>
            <a:r>
              <a:rPr lang="en-GB" sz="2800" b="1" dirty="0">
                <a:solidFill>
                  <a:schemeClr val="tx1"/>
                </a:solidFill>
              </a:rPr>
              <a:t>IT</a:t>
            </a:r>
          </a:p>
        </p:txBody>
      </p:sp>
      <p:sp>
        <p:nvSpPr>
          <p:cNvPr id="6" name="Rectangle: Rounded Corners 5">
            <a:extLst>
              <a:ext uri="{FF2B5EF4-FFF2-40B4-BE49-F238E27FC236}">
                <a16:creationId xmlns:a16="http://schemas.microsoft.com/office/drawing/2014/main" id="{735A6091-AB4D-415F-980F-90C9007B6BB8}"/>
              </a:ext>
            </a:extLst>
          </p:cNvPr>
          <p:cNvSpPr/>
          <p:nvPr/>
        </p:nvSpPr>
        <p:spPr>
          <a:xfrm>
            <a:off x="6067001" y="1491228"/>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TEST</a:t>
            </a:r>
          </a:p>
          <a:p>
            <a:pPr algn="ctr"/>
            <a:r>
              <a:rPr lang="en-GB" sz="2800" b="1" dirty="0">
                <a:solidFill>
                  <a:schemeClr val="tx1"/>
                </a:solidFill>
              </a:rPr>
              <a:t>IT</a:t>
            </a:r>
          </a:p>
        </p:txBody>
      </p:sp>
      <p:sp>
        <p:nvSpPr>
          <p:cNvPr id="7" name="Rectangle: Rounded Corners 6">
            <a:extLst>
              <a:ext uri="{FF2B5EF4-FFF2-40B4-BE49-F238E27FC236}">
                <a16:creationId xmlns:a16="http://schemas.microsoft.com/office/drawing/2014/main" id="{89571396-475A-4AA5-8DDF-168DC09A1DAC}"/>
              </a:ext>
            </a:extLst>
          </p:cNvPr>
          <p:cNvSpPr/>
          <p:nvPr/>
        </p:nvSpPr>
        <p:spPr>
          <a:xfrm>
            <a:off x="8016703" y="1451591"/>
            <a:ext cx="1961486"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REFINE</a:t>
            </a:r>
          </a:p>
          <a:p>
            <a:pPr algn="ctr"/>
            <a:r>
              <a:rPr lang="en-GB" sz="2800" b="1" dirty="0">
                <a:solidFill>
                  <a:schemeClr val="tx1"/>
                </a:solidFill>
              </a:rPr>
              <a:t>IT</a:t>
            </a:r>
          </a:p>
        </p:txBody>
      </p:sp>
      <p:sp>
        <p:nvSpPr>
          <p:cNvPr id="8" name="Rectangle: Rounded Corners 7">
            <a:extLst>
              <a:ext uri="{FF2B5EF4-FFF2-40B4-BE49-F238E27FC236}">
                <a16:creationId xmlns:a16="http://schemas.microsoft.com/office/drawing/2014/main" id="{399C2D12-5BAC-4476-9B73-2FEEA27D926A}"/>
              </a:ext>
            </a:extLst>
          </p:cNvPr>
          <p:cNvSpPr/>
          <p:nvPr/>
        </p:nvSpPr>
        <p:spPr>
          <a:xfrm>
            <a:off x="4010849" y="1522990"/>
            <a:ext cx="1770798" cy="901148"/>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STEP</a:t>
            </a:r>
          </a:p>
          <a:p>
            <a:pPr algn="ctr"/>
            <a:r>
              <a:rPr lang="en-GB" sz="2800" b="1" dirty="0">
                <a:solidFill>
                  <a:schemeClr val="tx1"/>
                </a:solidFill>
              </a:rPr>
              <a:t>IT</a:t>
            </a:r>
          </a:p>
        </p:txBody>
      </p:sp>
      <p:sp>
        <p:nvSpPr>
          <p:cNvPr id="12" name="Arrow: Right 11">
            <a:extLst>
              <a:ext uri="{FF2B5EF4-FFF2-40B4-BE49-F238E27FC236}">
                <a16:creationId xmlns:a16="http://schemas.microsoft.com/office/drawing/2014/main" id="{62277A18-7DED-4063-A452-126D1FC81228}"/>
              </a:ext>
            </a:extLst>
          </p:cNvPr>
          <p:cNvSpPr/>
          <p:nvPr/>
        </p:nvSpPr>
        <p:spPr>
          <a:xfrm>
            <a:off x="3511826" y="1749646"/>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9E26C73A-4740-49D2-A771-9FC8364BAFAF}"/>
              </a:ext>
            </a:extLst>
          </p:cNvPr>
          <p:cNvSpPr/>
          <p:nvPr/>
        </p:nvSpPr>
        <p:spPr>
          <a:xfrm>
            <a:off x="7628258"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Arrow: Right 14">
            <a:extLst>
              <a:ext uri="{FF2B5EF4-FFF2-40B4-BE49-F238E27FC236}">
                <a16:creationId xmlns:a16="http://schemas.microsoft.com/office/drawing/2014/main" id="{DB590967-1AC8-4167-9410-566A7EE53C16}"/>
              </a:ext>
            </a:extLst>
          </p:cNvPr>
          <p:cNvSpPr/>
          <p:nvPr/>
        </p:nvSpPr>
        <p:spPr>
          <a:xfrm>
            <a:off x="5630510" y="1733081"/>
            <a:ext cx="609600" cy="49033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17">
            <a:extLst>
              <a:ext uri="{FF2B5EF4-FFF2-40B4-BE49-F238E27FC236}">
                <a16:creationId xmlns:a16="http://schemas.microsoft.com/office/drawing/2014/main" id="{B6D5AC65-5DEC-4BF8-9D33-57BAFA9845D1}"/>
              </a:ext>
            </a:extLst>
          </p:cNvPr>
          <p:cNvSpPr/>
          <p:nvPr/>
        </p:nvSpPr>
        <p:spPr>
          <a:xfrm>
            <a:off x="1876818" y="2690549"/>
            <a:ext cx="1770798" cy="2555219"/>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7F1F96EF-B46E-406C-9102-34B64A9F901A}"/>
              </a:ext>
            </a:extLst>
          </p:cNvPr>
          <p:cNvSpPr txBox="1"/>
          <p:nvPr/>
        </p:nvSpPr>
        <p:spPr>
          <a:xfrm>
            <a:off x="1876818" y="2933186"/>
            <a:ext cx="1770798" cy="2031325"/>
          </a:xfrm>
          <a:prstGeom prst="rect">
            <a:avLst/>
          </a:prstGeom>
          <a:noFill/>
        </p:spPr>
        <p:txBody>
          <a:bodyPr wrap="square" rtlCol="0">
            <a:spAutoFit/>
          </a:bodyPr>
          <a:lstStyle/>
          <a:p>
            <a:r>
              <a:rPr lang="en-GB" sz="1400" dirty="0"/>
              <a:t>Go back to your Reduce it bullet points. Restore them to their original state.</a:t>
            </a:r>
          </a:p>
          <a:p>
            <a:endParaRPr lang="en-GB" sz="1400" dirty="0"/>
          </a:p>
          <a:p>
            <a:r>
              <a:rPr lang="en-GB" sz="1400" dirty="0"/>
              <a:t>Go back to your images and restore them back into written form..</a:t>
            </a:r>
          </a:p>
        </p:txBody>
      </p:sp>
      <p:sp>
        <p:nvSpPr>
          <p:cNvPr id="20" name="Rectangle: Rounded Corners 19">
            <a:extLst>
              <a:ext uri="{FF2B5EF4-FFF2-40B4-BE49-F238E27FC236}">
                <a16:creationId xmlns:a16="http://schemas.microsoft.com/office/drawing/2014/main" id="{E1BE5732-CD5D-4566-897C-EFDAD1B26E7B}"/>
              </a:ext>
            </a:extLst>
          </p:cNvPr>
          <p:cNvSpPr/>
          <p:nvPr/>
        </p:nvSpPr>
        <p:spPr>
          <a:xfrm>
            <a:off x="4005824" y="2711081"/>
            <a:ext cx="1770798" cy="2534688"/>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Rounded Corners 21">
            <a:extLst>
              <a:ext uri="{FF2B5EF4-FFF2-40B4-BE49-F238E27FC236}">
                <a16:creationId xmlns:a16="http://schemas.microsoft.com/office/drawing/2014/main" id="{8AE6EE38-2D87-4FE5-B572-E812B9D8A3AE}"/>
              </a:ext>
            </a:extLst>
          </p:cNvPr>
          <p:cNvSpPr/>
          <p:nvPr/>
        </p:nvSpPr>
        <p:spPr>
          <a:xfrm>
            <a:off x="8088151" y="2742843"/>
            <a:ext cx="1890038" cy="2502926"/>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5CCC1541-5EAB-4A07-AAC5-DE4C684D819C}"/>
              </a:ext>
            </a:extLst>
          </p:cNvPr>
          <p:cNvSpPr txBox="1"/>
          <p:nvPr/>
        </p:nvSpPr>
        <p:spPr>
          <a:xfrm>
            <a:off x="6105844" y="2992348"/>
            <a:ext cx="1770797" cy="338554"/>
          </a:xfrm>
          <a:prstGeom prst="rect">
            <a:avLst/>
          </a:prstGeom>
          <a:noFill/>
        </p:spPr>
        <p:txBody>
          <a:bodyPr wrap="square" rtlCol="0">
            <a:spAutoFit/>
          </a:bodyPr>
          <a:lstStyle/>
          <a:p>
            <a:r>
              <a:rPr lang="en-GB" sz="1600" dirty="0"/>
              <a:t>-</a:t>
            </a:r>
          </a:p>
        </p:txBody>
      </p:sp>
      <p:sp>
        <p:nvSpPr>
          <p:cNvPr id="24" name="Rectangle: Rounded Corners 23">
            <a:extLst>
              <a:ext uri="{FF2B5EF4-FFF2-40B4-BE49-F238E27FC236}">
                <a16:creationId xmlns:a16="http://schemas.microsoft.com/office/drawing/2014/main" id="{A6BA6505-37B4-4215-9904-BC2CAF9E21EA}"/>
              </a:ext>
            </a:extLst>
          </p:cNvPr>
          <p:cNvSpPr/>
          <p:nvPr/>
        </p:nvSpPr>
        <p:spPr>
          <a:xfrm>
            <a:off x="6016353" y="2742842"/>
            <a:ext cx="1770798" cy="2502926"/>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dirty="0">
              <a:solidFill>
                <a:schemeClr val="tx1"/>
              </a:solidFill>
            </a:endParaRPr>
          </a:p>
        </p:txBody>
      </p:sp>
      <p:pic>
        <p:nvPicPr>
          <p:cNvPr id="17" name="Picture 16" descr="A close up of a sign&#10;&#10;Description generated with high confidence">
            <a:extLst>
              <a:ext uri="{FF2B5EF4-FFF2-40B4-BE49-F238E27FC236}">
                <a16:creationId xmlns:a16="http://schemas.microsoft.com/office/drawing/2014/main" id="{9E8740F3-87D8-46B0-BB7A-A8419C06E207}"/>
              </a:ext>
            </a:extLst>
          </p:cNvPr>
          <p:cNvPicPr>
            <a:picLocks noChangeAspect="1"/>
          </p:cNvPicPr>
          <p:nvPr/>
        </p:nvPicPr>
        <p:blipFill rotWithShape="1">
          <a:blip r:embed="rId3">
            <a:extLst>
              <a:ext uri="{28A0092B-C50C-407E-A947-70E740481C1C}">
                <a14:useLocalDpi xmlns:a14="http://schemas.microsoft.com/office/drawing/2010/main" val="0"/>
              </a:ext>
            </a:extLst>
          </a:blip>
          <a:srcRect l="54442" t="52682" r="9415" b="-2122"/>
          <a:stretch/>
        </p:blipFill>
        <p:spPr>
          <a:xfrm>
            <a:off x="136487" y="1817792"/>
            <a:ext cx="1319002" cy="1128836"/>
          </a:xfrm>
          <a:prstGeom prst="rect">
            <a:avLst/>
          </a:prstGeom>
        </p:spPr>
      </p:pic>
      <p:sp>
        <p:nvSpPr>
          <p:cNvPr id="3" name="TextBox 2">
            <a:extLst>
              <a:ext uri="{FF2B5EF4-FFF2-40B4-BE49-F238E27FC236}">
                <a16:creationId xmlns:a16="http://schemas.microsoft.com/office/drawing/2014/main" id="{E5AF9F6C-A389-458D-83BB-4ED65F8DDEAE}"/>
              </a:ext>
            </a:extLst>
          </p:cNvPr>
          <p:cNvSpPr txBox="1"/>
          <p:nvPr/>
        </p:nvSpPr>
        <p:spPr>
          <a:xfrm>
            <a:off x="4044668" y="2964948"/>
            <a:ext cx="1694038" cy="1600438"/>
          </a:xfrm>
          <a:prstGeom prst="rect">
            <a:avLst/>
          </a:prstGeom>
          <a:noFill/>
        </p:spPr>
        <p:txBody>
          <a:bodyPr wrap="square" rtlCol="0">
            <a:spAutoFit/>
          </a:bodyPr>
          <a:lstStyle/>
          <a:p>
            <a:r>
              <a:rPr lang="fr-FR" sz="1400" dirty="0" err="1"/>
              <a:t>Create</a:t>
            </a:r>
            <a:r>
              <a:rPr lang="fr-FR" sz="1400" dirty="0"/>
              <a:t> a 5 </a:t>
            </a:r>
            <a:r>
              <a:rPr lang="fr-FR" sz="1400" dirty="0" err="1"/>
              <a:t>step</a:t>
            </a:r>
            <a:r>
              <a:rPr lang="fr-FR" sz="1400" dirty="0"/>
              <a:t> process </a:t>
            </a:r>
            <a:r>
              <a:rPr lang="fr-FR" sz="1400" dirty="0" err="1"/>
              <a:t>explaining</a:t>
            </a:r>
            <a:r>
              <a:rPr lang="fr-FR" sz="1400" dirty="0"/>
              <a:t> the 3 </a:t>
            </a:r>
            <a:r>
              <a:rPr lang="fr-FR" sz="1400" dirty="0" err="1"/>
              <a:t>most</a:t>
            </a:r>
            <a:r>
              <a:rPr lang="fr-FR" sz="1400" dirty="0"/>
              <a:t> </a:t>
            </a:r>
            <a:r>
              <a:rPr lang="fr-FR" sz="1400" dirty="0" err="1"/>
              <a:t>difficult</a:t>
            </a:r>
            <a:r>
              <a:rPr lang="fr-FR" sz="1400" dirty="0"/>
              <a:t>  </a:t>
            </a:r>
            <a:r>
              <a:rPr lang="fr-FR" sz="1400" dirty="0" err="1"/>
              <a:t>learning</a:t>
            </a:r>
            <a:r>
              <a:rPr lang="fr-FR" sz="1400" dirty="0"/>
              <a:t> points </a:t>
            </a:r>
            <a:r>
              <a:rPr lang="fr-FR" sz="1400" dirty="0" err="1"/>
              <a:t>here</a:t>
            </a:r>
            <a:r>
              <a:rPr lang="fr-FR" sz="1400" dirty="0"/>
              <a:t>.</a:t>
            </a:r>
          </a:p>
          <a:p>
            <a:r>
              <a:rPr lang="fr-FR" sz="1400" dirty="0" err="1"/>
              <a:t>Recall</a:t>
            </a:r>
            <a:r>
              <a:rPr lang="fr-FR" sz="1400" dirty="0"/>
              <a:t> the process or </a:t>
            </a:r>
            <a:r>
              <a:rPr lang="fr-FR" sz="1400" dirty="0" err="1"/>
              <a:t>order</a:t>
            </a:r>
            <a:r>
              <a:rPr lang="fr-FR" sz="1400" dirty="0"/>
              <a:t> of </a:t>
            </a:r>
            <a:r>
              <a:rPr lang="fr-FR" sz="1400" dirty="0" err="1"/>
              <a:t>events</a:t>
            </a:r>
            <a:r>
              <a:rPr lang="fr-FR" sz="1400" dirty="0"/>
              <a:t> </a:t>
            </a:r>
            <a:r>
              <a:rPr lang="fr-FR" sz="1400" dirty="0" err="1"/>
              <a:t>you</a:t>
            </a:r>
            <a:r>
              <a:rPr lang="fr-FR" sz="1400" dirty="0"/>
              <a:t> have </a:t>
            </a:r>
            <a:r>
              <a:rPr lang="fr-FR" sz="1400" dirty="0" err="1"/>
              <a:t>studied</a:t>
            </a:r>
            <a:r>
              <a:rPr lang="fr-FR" sz="1400" dirty="0"/>
              <a:t> </a:t>
            </a:r>
          </a:p>
        </p:txBody>
      </p:sp>
      <p:sp>
        <p:nvSpPr>
          <p:cNvPr id="4" name="Rectangle 3">
            <a:extLst>
              <a:ext uri="{FF2B5EF4-FFF2-40B4-BE49-F238E27FC236}">
                <a16:creationId xmlns:a16="http://schemas.microsoft.com/office/drawing/2014/main" id="{3590B356-150D-4F22-B547-6085050C1F91}"/>
              </a:ext>
            </a:extLst>
          </p:cNvPr>
          <p:cNvSpPr/>
          <p:nvPr/>
        </p:nvSpPr>
        <p:spPr>
          <a:xfrm>
            <a:off x="5627" y="1329168"/>
            <a:ext cx="1713226" cy="523220"/>
          </a:xfrm>
          <a:prstGeom prst="rect">
            <a:avLst/>
          </a:prstGeom>
        </p:spPr>
        <p:txBody>
          <a:bodyPr wrap="none">
            <a:spAutoFit/>
          </a:bodyPr>
          <a:lstStyle/>
          <a:p>
            <a:r>
              <a:rPr lang="fr-FR" sz="2800" b="1" dirty="0">
                <a:solidFill>
                  <a:srgbClr val="FF0000"/>
                </a:solidFill>
                <a:effectLst>
                  <a:outerShdw blurRad="38100" dist="38100" dir="2700000" algn="tl">
                    <a:srgbClr val="000000">
                      <a:alpha val="43137"/>
                    </a:srgbClr>
                  </a:outerShdw>
                </a:effectLst>
              </a:rPr>
              <a:t>Download</a:t>
            </a:r>
          </a:p>
        </p:txBody>
      </p:sp>
      <p:sp>
        <p:nvSpPr>
          <p:cNvPr id="10" name="TextBox 9">
            <a:extLst>
              <a:ext uri="{FF2B5EF4-FFF2-40B4-BE49-F238E27FC236}">
                <a16:creationId xmlns:a16="http://schemas.microsoft.com/office/drawing/2014/main" id="{7E3E0E36-D757-49E0-BE2E-2CB08926C4B0}"/>
              </a:ext>
            </a:extLst>
          </p:cNvPr>
          <p:cNvSpPr txBox="1"/>
          <p:nvPr/>
        </p:nvSpPr>
        <p:spPr>
          <a:xfrm>
            <a:off x="8237858" y="2865535"/>
            <a:ext cx="1928880" cy="2862322"/>
          </a:xfrm>
          <a:prstGeom prst="rect">
            <a:avLst/>
          </a:prstGeom>
          <a:noFill/>
        </p:spPr>
        <p:txBody>
          <a:bodyPr wrap="square" rtlCol="0">
            <a:spAutoFit/>
          </a:bodyPr>
          <a:lstStyle/>
          <a:p>
            <a:r>
              <a:rPr lang="en-GB" sz="1400" dirty="0"/>
              <a:t>Improve it </a:t>
            </a:r>
          </a:p>
          <a:p>
            <a:r>
              <a:rPr lang="en-GB" sz="1400" dirty="0"/>
              <a:t>Rank it</a:t>
            </a:r>
          </a:p>
          <a:p>
            <a:r>
              <a:rPr lang="en-GB" sz="1400" dirty="0"/>
              <a:t>Reorder it</a:t>
            </a:r>
          </a:p>
          <a:p>
            <a:r>
              <a:rPr lang="en-GB" sz="1400" dirty="0"/>
              <a:t>Change it</a:t>
            </a:r>
          </a:p>
          <a:p>
            <a:r>
              <a:rPr lang="en-GB" sz="1400" dirty="0"/>
              <a:t>Condense it</a:t>
            </a:r>
          </a:p>
          <a:p>
            <a:r>
              <a:rPr lang="en-GB" sz="1400" dirty="0"/>
              <a:t>Add to it</a:t>
            </a:r>
          </a:p>
          <a:p>
            <a:r>
              <a:rPr lang="en-GB" sz="1400" dirty="0"/>
              <a:t>What have you missed out  from your topic on a page?</a:t>
            </a:r>
          </a:p>
          <a:p>
            <a:r>
              <a:rPr lang="en-GB" dirty="0"/>
              <a:t> </a:t>
            </a:r>
          </a:p>
          <a:p>
            <a:endParaRPr lang="en-GB" dirty="0"/>
          </a:p>
          <a:p>
            <a:endParaRPr lang="en-GB" dirty="0"/>
          </a:p>
        </p:txBody>
      </p:sp>
      <p:sp>
        <p:nvSpPr>
          <p:cNvPr id="9" name="TextBox 8">
            <a:extLst>
              <a:ext uri="{FF2B5EF4-FFF2-40B4-BE49-F238E27FC236}">
                <a16:creationId xmlns:a16="http://schemas.microsoft.com/office/drawing/2014/main" id="{B378533D-280F-084B-ABD4-536100793D9D}"/>
              </a:ext>
            </a:extLst>
          </p:cNvPr>
          <p:cNvSpPr txBox="1"/>
          <p:nvPr/>
        </p:nvSpPr>
        <p:spPr>
          <a:xfrm>
            <a:off x="6105844" y="2946628"/>
            <a:ext cx="1522414" cy="2092881"/>
          </a:xfrm>
          <a:prstGeom prst="rect">
            <a:avLst/>
          </a:prstGeom>
          <a:noFill/>
        </p:spPr>
        <p:txBody>
          <a:bodyPr wrap="square" rtlCol="0">
            <a:spAutoFit/>
          </a:bodyPr>
          <a:lstStyle/>
          <a:p>
            <a:r>
              <a:rPr lang="en-GB" sz="1400" dirty="0"/>
              <a:t>Use the </a:t>
            </a:r>
            <a:r>
              <a:rPr lang="en-GB" sz="1400" dirty="0" err="1"/>
              <a:t>Thinkit</a:t>
            </a:r>
            <a:r>
              <a:rPr lang="en-GB" sz="1400" dirty="0"/>
              <a:t> images to test your knowledge.</a:t>
            </a:r>
          </a:p>
          <a:p>
            <a:endParaRPr lang="en-GB" sz="1400" dirty="0"/>
          </a:p>
          <a:p>
            <a:r>
              <a:rPr lang="en-GB" sz="1400" dirty="0"/>
              <a:t>Write yourself 3-5 exam questions on this topic or skill.</a:t>
            </a:r>
          </a:p>
          <a:p>
            <a:endParaRPr lang="en-US" dirty="0"/>
          </a:p>
        </p:txBody>
      </p:sp>
      <p:grpSp>
        <p:nvGrpSpPr>
          <p:cNvPr id="25" name="Group 24">
            <a:extLst>
              <a:ext uri="{FF2B5EF4-FFF2-40B4-BE49-F238E27FC236}">
                <a16:creationId xmlns:a16="http://schemas.microsoft.com/office/drawing/2014/main" id="{4CCFA470-E415-DD4D-B35E-CA13D5A6E41A}"/>
              </a:ext>
            </a:extLst>
          </p:cNvPr>
          <p:cNvGrpSpPr/>
          <p:nvPr/>
        </p:nvGrpSpPr>
        <p:grpSpPr>
          <a:xfrm>
            <a:off x="0" y="5658678"/>
            <a:ext cx="12192000" cy="1199322"/>
            <a:chOff x="0" y="5658678"/>
            <a:chExt cx="12192000" cy="1199322"/>
          </a:xfrm>
        </p:grpSpPr>
        <p:sp>
          <p:nvSpPr>
            <p:cNvPr id="26" name="Rectangle 25">
              <a:extLst>
                <a:ext uri="{FF2B5EF4-FFF2-40B4-BE49-F238E27FC236}">
                  <a16:creationId xmlns:a16="http://schemas.microsoft.com/office/drawing/2014/main" id="{AC1D1188-F0E7-2544-98B5-DE5742095C69}"/>
                </a:ext>
              </a:extLst>
            </p:cNvPr>
            <p:cNvSpPr/>
            <p:nvPr/>
          </p:nvSpPr>
          <p:spPr>
            <a:xfrm>
              <a:off x="0" y="5658678"/>
              <a:ext cx="12192000" cy="1199322"/>
            </a:xfrm>
            <a:prstGeom prst="rect">
              <a:avLst/>
            </a:prstGeom>
            <a:gradFill flip="none" rotWithShape="1">
              <a:gsLst>
                <a:gs pos="81000">
                  <a:schemeClr val="bg1"/>
                </a:gs>
                <a:gs pos="0">
                  <a:schemeClr val="accent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FAC1CAD0-A47A-F345-8A9B-6181679132CF}"/>
                </a:ext>
              </a:extLst>
            </p:cNvPr>
            <p:cNvSpPr txBox="1"/>
            <p:nvPr/>
          </p:nvSpPr>
          <p:spPr>
            <a:xfrm>
              <a:off x="596348" y="6058283"/>
              <a:ext cx="4002156" cy="400110"/>
            </a:xfrm>
            <a:prstGeom prst="rect">
              <a:avLst/>
            </a:prstGeom>
            <a:noFill/>
          </p:spPr>
          <p:txBody>
            <a:bodyPr wrap="square" rtlCol="0">
              <a:spAutoFit/>
            </a:bodyPr>
            <a:lstStyle/>
            <a:p>
              <a:r>
                <a:rPr lang="en-US" sz="2000" b="1" i="1" dirty="0">
                  <a:solidFill>
                    <a:schemeClr val="bg1"/>
                  </a:solidFill>
                </a:rPr>
                <a:t>Better Future – Brighter Hope</a:t>
              </a:r>
            </a:p>
          </p:txBody>
        </p:sp>
      </p:grpSp>
      <p:sp>
        <p:nvSpPr>
          <p:cNvPr id="29" name="Rectangle 28">
            <a:extLst>
              <a:ext uri="{FF2B5EF4-FFF2-40B4-BE49-F238E27FC236}">
                <a16:creationId xmlns:a16="http://schemas.microsoft.com/office/drawing/2014/main" id="{29094B56-F6C4-41B5-9709-AB46707189F0}"/>
              </a:ext>
            </a:extLst>
          </p:cNvPr>
          <p:cNvSpPr/>
          <p:nvPr/>
        </p:nvSpPr>
        <p:spPr>
          <a:xfrm>
            <a:off x="6948384" y="53891"/>
            <a:ext cx="5418582" cy="646331"/>
          </a:xfrm>
          <a:prstGeom prst="rect">
            <a:avLst/>
          </a:prstGeom>
          <a:noFill/>
        </p:spPr>
        <p:txBody>
          <a:bodyPr wrap="square" lIns="91440" tIns="45720" rIns="91440" bIns="45720">
            <a:spAutoFit/>
          </a:bodyPr>
          <a:lstStyle/>
          <a:p>
            <a:pPr algn="ctr"/>
            <a:r>
              <a:rPr lang="en-GB" sz="3600" dirty="0">
                <a:ln w="0"/>
                <a:effectLst>
                  <a:outerShdw blurRad="38100" dist="19050" dir="2700000" algn="tl" rotWithShape="0">
                    <a:schemeClr val="dk1">
                      <a:alpha val="40000"/>
                    </a:schemeClr>
                  </a:outerShdw>
                </a:effectLst>
                <a:latin typeface="Helvetica Light" panose="020B0403020202020204" pitchFamily="34" charset="0"/>
              </a:rPr>
              <a:t>Re-visit</a:t>
            </a:r>
            <a:endParaRPr lang="en-GB" sz="3600" cap="none" spc="0" dirty="0">
              <a:ln w="0"/>
              <a:solidFill>
                <a:schemeClr val="tx1"/>
              </a:solidFill>
              <a:effectLst>
                <a:outerShdw blurRad="38100" dist="19050" dir="2700000" algn="tl" rotWithShape="0">
                  <a:schemeClr val="dk1">
                    <a:alpha val="40000"/>
                  </a:schemeClr>
                </a:outerShdw>
              </a:effectLst>
              <a:latin typeface="Helvetica Light" panose="020B0403020202020204" pitchFamily="34" charset="0"/>
            </a:endParaRPr>
          </a:p>
        </p:txBody>
      </p:sp>
    </p:spTree>
    <p:extLst>
      <p:ext uri="{BB962C8B-B14F-4D97-AF65-F5344CB8AC3E}">
        <p14:creationId xmlns:p14="http://schemas.microsoft.com/office/powerpoint/2010/main" val="23928163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www.epicnewmedia.co.uk/perch/resources/infographic-tips-ideas.jpg"/>
          <p:cNvPicPr>
            <a:picLocks noChangeAspect="1" noChangeArrowheads="1"/>
          </p:cNvPicPr>
          <p:nvPr/>
        </p:nvPicPr>
        <p:blipFill rotWithShape="1">
          <a:blip r:embed="rId2">
            <a:extLst>
              <a:ext uri="{28A0092B-C50C-407E-A947-70E740481C1C}">
                <a14:useLocalDpi xmlns:a14="http://schemas.microsoft.com/office/drawing/2010/main" val="0"/>
              </a:ext>
            </a:extLst>
          </a:blip>
          <a:srcRect t="13912"/>
          <a:stretch/>
        </p:blipFill>
        <p:spPr bwMode="auto">
          <a:xfrm>
            <a:off x="0" y="0"/>
            <a:ext cx="12192000" cy="5987688"/>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2"/>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p:cNvSpPr txBox="1"/>
          <p:nvPr/>
        </p:nvSpPr>
        <p:spPr>
          <a:xfrm>
            <a:off x="513848" y="4914386"/>
            <a:ext cx="11164304" cy="175432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a:ln>
                  <a:noFill/>
                </a:ln>
                <a:solidFill>
                  <a:srgbClr val="FF3300"/>
                </a:solidFill>
                <a:effectLst/>
                <a:uLnTx/>
                <a:uFillTx/>
                <a:latin typeface="Arial" panose="020B0604020202020204" pitchFamily="34" charset="0"/>
                <a:ea typeface="+mn-ea"/>
                <a:cs typeface="Arial" panose="020B0604020202020204" pitchFamily="34" charset="0"/>
              </a:rPr>
              <a:t>Top 10 tips to support your child through their exams</a:t>
            </a:r>
          </a:p>
        </p:txBody>
      </p:sp>
      <p:sp>
        <p:nvSpPr>
          <p:cNvPr id="4" name="TextBox 3"/>
          <p:cNvSpPr txBox="1"/>
          <p:nvPr/>
        </p:nvSpPr>
        <p:spPr>
          <a:xfrm>
            <a:off x="506963" y="587829"/>
            <a:ext cx="5885128" cy="646331"/>
          </a:xfrm>
          <a:prstGeom prst="rect">
            <a:avLst/>
          </a:prstGeom>
          <a:noFill/>
        </p:spPr>
        <p:txBody>
          <a:bodyPr wrap="square" rtlCol="0">
            <a:spAutoFit/>
          </a:bodyPr>
          <a:lstStyle/>
          <a:p>
            <a:r>
              <a:rPr lang="en-US" sz="3600" dirty="0"/>
              <a:t>Head of Year 10 – </a:t>
            </a:r>
            <a:r>
              <a:rPr lang="en-US" sz="3600" dirty="0" err="1"/>
              <a:t>Mrs</a:t>
            </a:r>
            <a:r>
              <a:rPr lang="en-US" sz="3600" dirty="0"/>
              <a:t> Nichols</a:t>
            </a:r>
            <a:endParaRPr lang="en-GB" sz="3600" dirty="0"/>
          </a:p>
        </p:txBody>
      </p:sp>
    </p:spTree>
    <p:extLst>
      <p:ext uri="{BB962C8B-B14F-4D97-AF65-F5344CB8AC3E}">
        <p14:creationId xmlns:p14="http://schemas.microsoft.com/office/powerpoint/2010/main" val="41685278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naturalhealthcourses.com/wp-content/uploads/2016/01/SNHS-sports-psychology-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9" y="0"/>
            <a:ext cx="12187451" cy="6762642"/>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Box 5"/>
          <p:cNvSpPr txBox="1"/>
          <p:nvPr/>
        </p:nvSpPr>
        <p:spPr>
          <a:xfrm>
            <a:off x="1" y="342062"/>
            <a:ext cx="7772400"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What is Prepare to Perform?</a:t>
            </a:r>
          </a:p>
        </p:txBody>
      </p:sp>
      <p:sp>
        <p:nvSpPr>
          <p:cNvPr id="2" name="Rectangle 1"/>
          <p:cNvSpPr/>
          <p:nvPr/>
        </p:nvSpPr>
        <p:spPr>
          <a:xfrm>
            <a:off x="409587" y="1558085"/>
            <a:ext cx="9786975" cy="717761"/>
          </a:xfrm>
          <a:prstGeom prst="rect">
            <a:avLst/>
          </a:prstGeom>
          <a:solidFill>
            <a:srgbClr val="FFFFFF">
              <a:alpha val="74118"/>
            </a:srgbClr>
          </a:solidFill>
        </p:spPr>
        <p:txBody>
          <a:bodyPr wrap="non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000" b="0" i="0" u="none" strike="noStrike" kern="1200" cap="none" spc="0" normalizeH="0" baseline="0" noProof="0" dirty="0">
                <a:ln>
                  <a:noFill/>
                </a:ln>
                <a:solidFill>
                  <a:srgbClr val="FF3300"/>
                </a:solidFill>
                <a:effectLst/>
                <a:uLnTx/>
                <a:uFillTx/>
                <a:latin typeface="Arial" panose="020B0604020202020204" pitchFamily="34" charset="0"/>
                <a:ea typeface="Times New Roman" panose="02020603050405020304" pitchFamily="18" charset="0"/>
                <a:cs typeface="Times New Roman" panose="02020603050405020304" pitchFamily="18" charset="0"/>
              </a:rPr>
              <a:t>Staying calm, feeling good, being effective</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5477579" y="2613709"/>
            <a:ext cx="6438195" cy="3970318"/>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Times New Roman" panose="02020603050405020304" pitchFamily="18" charset="0"/>
                <a:cs typeface="Arial" panose="020B0604020202020204" pitchFamily="34" charset="0"/>
              </a:rPr>
              <a:t>A toolkit to help your child control different aspects of their life to help them perform better when it comes to exam time</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It will allow them to focus, </a:t>
            </a:r>
            <a:r>
              <a:rPr kumimoji="0" lang="en-GB" sz="2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set themselves </a:t>
            </a:r>
            <a:r>
              <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 plan and work towards being prepared in the best possible way</a:t>
            </a:r>
            <a:r>
              <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Times New Roman" panose="02020603050405020304" pitchFamily="18" charset="0"/>
                <a:cs typeface="Arial" panose="020B0604020202020204" pitchFamily="34" charset="0"/>
              </a:rPr>
              <a:t> </a:t>
            </a:r>
            <a:endPar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8" name="Rectangle 7"/>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9243018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lessthismorethat.com/wp-content/uploads/2017/01/Day-2-Logo-Design-1080x7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79" y="0"/>
            <a:ext cx="12293600" cy="6762642"/>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1" y="342062"/>
            <a:ext cx="7772400" cy="1446550"/>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How can you help your child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and prepare them to perform? </a:t>
            </a:r>
          </a:p>
        </p:txBody>
      </p:sp>
      <p:sp>
        <p:nvSpPr>
          <p:cNvPr id="7" name="TextBox 6"/>
          <p:cNvSpPr txBox="1"/>
          <p:nvPr/>
        </p:nvSpPr>
        <p:spPr>
          <a:xfrm>
            <a:off x="393208" y="2070638"/>
            <a:ext cx="5700713" cy="4401205"/>
          </a:xfrm>
          <a:prstGeom prst="rect">
            <a:avLst/>
          </a:prstGeom>
          <a:solidFill>
            <a:srgbClr val="FFFFFF">
              <a:alpha val="69020"/>
            </a:srgbClr>
          </a:solid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Being a role model</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set goals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Keep them active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Healthy eating</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Time out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Sleep patterns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Unplugging</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Staying cool &amp; calm</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Belief</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 supportive</a:t>
            </a: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 name="Rectangle 7"/>
          <p:cNvSpPr/>
          <p:nvPr/>
        </p:nvSpPr>
        <p:spPr>
          <a:xfrm>
            <a:off x="6540008" y="2806420"/>
            <a:ext cx="5231606" cy="2862322"/>
          </a:xfrm>
          <a:prstGeom prst="rect">
            <a:avLst/>
          </a:prstGeom>
          <a:solidFill>
            <a:srgbClr val="00ABD7"/>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Each day you can support your child to make choices which can impact how they perform during the exam period</a:t>
            </a:r>
          </a:p>
        </p:txBody>
      </p:sp>
    </p:spTree>
    <p:extLst>
      <p:ext uri="{BB962C8B-B14F-4D97-AF65-F5344CB8AC3E}">
        <p14:creationId xmlns:p14="http://schemas.microsoft.com/office/powerpoint/2010/main" val="26036961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1" y="470505"/>
            <a:ext cx="6343649"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1. Being a role model </a:t>
            </a:r>
          </a:p>
        </p:txBody>
      </p:sp>
      <p:pic>
        <p:nvPicPr>
          <p:cNvPr id="2050" name="Picture 2" descr="https://s-media-cache-ak0.pinimg.com/236x/f1/cd/88/f1cd88fb59bb0aa4112eadd9b8c404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8409" y="1937983"/>
            <a:ext cx="4532741" cy="4532743"/>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454298" y="1624146"/>
            <a:ext cx="5572125" cy="55399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Set a good example by modelling the behaviour you want your child to adopt…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Planning for the week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Eating healthily and well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Keeping hydrated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Leading an active life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Staying calm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Being organised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Good sleep habits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804349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2. Goal Setting </a:t>
            </a:r>
          </a:p>
        </p:txBody>
      </p:sp>
      <p:sp>
        <p:nvSpPr>
          <p:cNvPr id="2" name="TextBox 1"/>
          <p:cNvSpPr txBox="1"/>
          <p:nvPr/>
        </p:nvSpPr>
        <p:spPr>
          <a:xfrm>
            <a:off x="542925" y="1657350"/>
            <a:ext cx="5300663" cy="526297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them to keep their goals planner visible – e.g. printed and displayed on their bedroom wall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focus </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them and talk to them about their goals regularly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a:t>
            </a: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positive reinforcement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Connect</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with them about </a:t>
            </a: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‘why’ </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and </a:t>
            </a:r>
            <a:r>
              <a:rPr kumimoji="0" lang="en-GB"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they want to achieve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2050" name="Picture 2" descr="http://mamiverse.com/wp-content/uploads/2016/01/Goal-Setting-How-to-Get-the-Heck-Out-of-Your-Own-Way-and-Actually-Grow-MainPho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004131"/>
            <a:ext cx="5799299" cy="391823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8983632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3. Keeping Active</a:t>
            </a:r>
          </a:p>
        </p:txBody>
      </p:sp>
      <p:pic>
        <p:nvPicPr>
          <p:cNvPr id="4098" name="Picture 2" descr="http://chadmorrisonfitness.com.au/wp-content/uploads/2016/03/COMING-SO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8030" y="1938242"/>
            <a:ext cx="4523120" cy="4523120"/>
          </a:xfrm>
          <a:prstGeom prst="rect">
            <a:avLst/>
          </a:prstGeom>
          <a:noFill/>
          <a:extLst>
            <a:ext uri="{909E8E84-426E-40dd-AFC4-6F175D3DCCD1}">
              <a14:hiddenFill xmlns:a14="http://schemas.microsoft.com/office/drawing/2010/main" xmlns="">
                <a:solidFill>
                  <a:srgbClr val="FFFFFF"/>
                </a:solidFill>
              </a14:hiddenFill>
            </a:ext>
          </a:extLst>
        </p:spPr>
      </p:pic>
      <p:sp>
        <p:nvSpPr>
          <p:cNvPr id="8" name="Oval 7"/>
          <p:cNvSpPr/>
          <p:nvPr/>
        </p:nvSpPr>
        <p:spPr>
          <a:xfrm>
            <a:off x="6524626" y="200025"/>
            <a:ext cx="2790824" cy="2616847"/>
          </a:xfrm>
          <a:prstGeom prst="ellipse">
            <a:avLst/>
          </a:prstGeom>
          <a:solidFill>
            <a:srgbClr val="FF006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Arial" panose="020B0604020202020204" pitchFamily="34" charset="0"/>
                <a:ea typeface="Calibri" panose="020F0502020204030204" pitchFamily="34" charset="0"/>
                <a:cs typeface="Arial" panose="020B0604020202020204" pitchFamily="34" charset="0"/>
              </a:rPr>
              <a:t>60 minutes per day </a:t>
            </a:r>
          </a:p>
        </p:txBody>
      </p:sp>
      <p:sp>
        <p:nvSpPr>
          <p:cNvPr id="3" name="TextBox 2"/>
          <p:cNvSpPr txBox="1"/>
          <p:nvPr/>
        </p:nvSpPr>
        <p:spPr>
          <a:xfrm>
            <a:off x="210048" y="1508448"/>
            <a:ext cx="6292351" cy="56323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keep active on a daily basis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Carry out exercise in manageable chunks e.g. 3 x 20 min sessions throughout the day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Plan to do active things together on a weekend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 out for a walk together and get some fresh air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plan out their weekly exercise schedule in advance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After exercise your brain functions well, so encourage a revision session afterwards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97477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4. Healthy Eating</a:t>
            </a:r>
          </a:p>
        </p:txBody>
      </p:sp>
      <p:sp>
        <p:nvSpPr>
          <p:cNvPr id="2" name="TextBox 1"/>
          <p:cNvSpPr txBox="1"/>
          <p:nvPr/>
        </p:nvSpPr>
        <p:spPr>
          <a:xfrm>
            <a:off x="285751" y="1798278"/>
            <a:ext cx="5514974" cy="501675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Plan your family meals for the week – breakfast, snacks, lunches and evening meals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Carry out a weekly food shop and make sure you write a list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Avoid high sugary and fatty foods or drinks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Aim to eat clean, fresh and healthy foods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Have a couple or ‘treat’ meals / or meals out per week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Use the Mark Lloyd recipes and meal planner as guidance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eat breakfast everyday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Hydration is key to brain functioning so make sure your child carries a bottle of water with them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3" name="Picture 2"/>
          <p:cNvPicPr>
            <a:picLocks noChangeAspect="1"/>
          </p:cNvPicPr>
          <p:nvPr/>
        </p:nvPicPr>
        <p:blipFill>
          <a:blip r:embed="rId2"/>
          <a:stretch>
            <a:fillRect/>
          </a:stretch>
        </p:blipFill>
        <p:spPr>
          <a:xfrm>
            <a:off x="5772406" y="140179"/>
            <a:ext cx="4462985" cy="3155112"/>
          </a:xfrm>
          <a:prstGeom prst="rect">
            <a:avLst/>
          </a:prstGeom>
        </p:spPr>
      </p:pic>
      <p:pic>
        <p:nvPicPr>
          <p:cNvPr id="7" name="Picture 6"/>
          <p:cNvPicPr>
            <a:picLocks noChangeAspect="1"/>
          </p:cNvPicPr>
          <p:nvPr/>
        </p:nvPicPr>
        <p:blipFill>
          <a:blip r:embed="rId3"/>
          <a:stretch>
            <a:fillRect/>
          </a:stretch>
        </p:blipFill>
        <p:spPr>
          <a:xfrm>
            <a:off x="6690049" y="3164713"/>
            <a:ext cx="5146610" cy="3597787"/>
          </a:xfrm>
          <a:prstGeom prst="rect">
            <a:avLst/>
          </a:prstGeom>
        </p:spPr>
      </p:pic>
    </p:spTree>
    <p:extLst>
      <p:ext uri="{BB962C8B-B14F-4D97-AF65-F5344CB8AC3E}">
        <p14:creationId xmlns:p14="http://schemas.microsoft.com/office/powerpoint/2010/main" val="3302709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blog.prepare-enrich.com/wp-content/uploads/2016/06/alarmcloc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84" y="-71886"/>
            <a:ext cx="12217884" cy="6897339"/>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3743323"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5. Time Out</a:t>
            </a:r>
          </a:p>
        </p:txBody>
      </p:sp>
      <p:pic>
        <p:nvPicPr>
          <p:cNvPr id="3074" name="Picture 2" descr="Image result for TAKING TIME OUT"/>
          <p:cNvPicPr>
            <a:picLocks noChangeAspect="1" noChangeArrowheads="1"/>
          </p:cNvPicPr>
          <p:nvPr/>
        </p:nvPicPr>
        <p:blipFill rotWithShape="1">
          <a:blip r:embed="rId3">
            <a:extLst>
              <a:ext uri="{28A0092B-C50C-407E-A947-70E740481C1C}">
                <a14:useLocalDpi xmlns:a14="http://schemas.microsoft.com/office/drawing/2010/main" val="0"/>
              </a:ext>
            </a:extLst>
          </a:blip>
          <a:srcRect l="5596" t="33084" r="37892" b="32093"/>
          <a:stretch/>
        </p:blipFill>
        <p:spPr bwMode="auto">
          <a:xfrm>
            <a:off x="5725242" y="4339177"/>
            <a:ext cx="6235908" cy="2171004"/>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421888" y="1440165"/>
            <a:ext cx="9774674" cy="489364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Encourage them to build in opportunities to take some time out every week, away from study.  For 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Going out for food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Seeing friends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Having a bath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Listening to music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Reading a book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Doing a hobby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Going shopping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Going to the cinema </a:t>
            </a: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9565302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6.Sleep Patterns</a:t>
            </a:r>
          </a:p>
        </p:txBody>
      </p:sp>
      <p:sp>
        <p:nvSpPr>
          <p:cNvPr id="2" name="TextBox 1"/>
          <p:cNvSpPr txBox="1"/>
          <p:nvPr/>
        </p:nvSpPr>
        <p:spPr>
          <a:xfrm>
            <a:off x="343151" y="1491665"/>
            <a:ext cx="5351796" cy="5724644"/>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Young people need between 8 – 9 hours sleep per night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your child create a relaxing evening routine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Make sure they don’t eat too late at night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Avoid giving them caffeine or sugary drinks late at night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Make sure they don’t work or revise too late before going to bed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switch off from social media / technology at least an hour before bedtime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8" name="Picture 4" descr="teensleepbe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054922"/>
            <a:ext cx="5722257" cy="389260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40401189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0" y="23694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7. Unplugging </a:t>
            </a:r>
          </a:p>
        </p:txBody>
      </p:sp>
      <p:pic>
        <p:nvPicPr>
          <p:cNvPr id="8" name="Picture 2" descr="https://www.timeshighereducation.com/sites/default/files/shutterstock_21823991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89657" y="2039417"/>
            <a:ext cx="5771493" cy="3847662"/>
          </a:xfrm>
          <a:prstGeom prst="rect">
            <a:avLst/>
          </a:prstGeom>
          <a:noFill/>
          <a:extLst>
            <a:ext uri="{909E8E84-426E-40dd-AFC4-6F175D3DCCD1}">
              <a14:hiddenFill xmlns:a14="http://schemas.microsoft.com/office/drawing/2010/main" xmlns="">
                <a:solidFill>
                  <a:srgbClr val="FFFFFF"/>
                </a:solidFill>
              </a14:hiddenFill>
            </a:ext>
          </a:extLst>
        </p:spPr>
      </p:pic>
      <p:sp>
        <p:nvSpPr>
          <p:cNvPr id="9" name="TextBox 8"/>
          <p:cNvSpPr txBox="1"/>
          <p:nvPr/>
        </p:nvSpPr>
        <p:spPr>
          <a:xfrm>
            <a:off x="46781" y="1069004"/>
            <a:ext cx="6142876" cy="5909309"/>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unplug from technology everyday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switch off from technology at least 30 mins- 1 hr before going to sleep</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Support your child to appreciate the world around them rather than being governed by their phone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Make sure they put their phone away, &amp; on silent, while they are concentrating on tasks / revision / homework</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learn to have the control to not be obsessed with their phone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Choose some time each day/week to switch off and unplug from technology with them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91505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s-media-cache-ak0.pinimg.com/originals/c3/26/f6/c326f6252fc77b00b8e4cb3d4694dfd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1" y="470505"/>
            <a:ext cx="6729411"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8. Staying Cool &amp; Calm </a:t>
            </a:r>
          </a:p>
        </p:txBody>
      </p:sp>
      <p:pic>
        <p:nvPicPr>
          <p:cNvPr id="7" name="Picture 6"/>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56433" b="46458"/>
          <a:stretch/>
        </p:blipFill>
        <p:spPr>
          <a:xfrm>
            <a:off x="10196562" y="200025"/>
            <a:ext cx="1764588" cy="1737958"/>
          </a:xfrm>
          <a:prstGeom prst="rect">
            <a:avLst/>
          </a:prstGeom>
        </p:spPr>
      </p:pic>
      <p:sp>
        <p:nvSpPr>
          <p:cNvPr id="2" name="TextBox 1"/>
          <p:cNvSpPr txBox="1"/>
          <p:nvPr/>
        </p:nvSpPr>
        <p:spPr>
          <a:xfrm>
            <a:off x="410832" y="1454869"/>
            <a:ext cx="9171318" cy="5016758"/>
          </a:xfrm>
          <a:prstGeom prst="rect">
            <a:avLst/>
          </a:prstGeom>
          <a:solidFill>
            <a:srgbClr val="FFFFFF">
              <a:alpha val="74118"/>
            </a:srgbClr>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Set a good example by staying calm yourself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Create a relaxing environment for your child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plan out coping strategies to deal with their stress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them positive distractions away from studying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understand their stress &amp; to focus on controlling the controllables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Promote a balance of their academic studies &amp; other activities during the week </a:t>
            </a:r>
          </a:p>
        </p:txBody>
      </p:sp>
    </p:spTree>
    <p:extLst>
      <p:ext uri="{BB962C8B-B14F-4D97-AF65-F5344CB8AC3E}">
        <p14:creationId xmlns:p14="http://schemas.microsoft.com/office/powerpoint/2010/main" val="6407847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ytimg.com/vi/hShECRBJquw/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51"/>
            <a:ext cx="12192000" cy="6858001"/>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2" y="470505"/>
            <a:ext cx="3571873"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9. Belief </a:t>
            </a:r>
          </a:p>
        </p:txBody>
      </p:sp>
      <p:sp>
        <p:nvSpPr>
          <p:cNvPr id="6" name="Rectangle 5"/>
          <p:cNvSpPr/>
          <p:nvPr/>
        </p:nvSpPr>
        <p:spPr>
          <a:xfrm>
            <a:off x="470942" y="1793618"/>
            <a:ext cx="7110957" cy="5386090"/>
          </a:xfrm>
          <a:prstGeom prst="rect">
            <a:avLst/>
          </a:prstGeom>
          <a:solidFill>
            <a:srgbClr val="FFFFFF">
              <a:alpha val="74902"/>
            </a:srgbClr>
          </a:solidFill>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them positive reinforcement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Boost their confidence daily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Celebrate any successes and reward them e.g. if they have achieved their mini-goals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Try not to set your expectations too high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Show them how proud of them you are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Highlight things to make them feel good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them the belief in themselves to help them achieve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5122" name="Picture 2" descr="http://www.golfian.com/wp-content/uploads/2016/08/Believe-you-can-and-you%E2%80%99re-halfway-there-Theodore-Roosevelt.jpg"/>
          <p:cNvPicPr>
            <a:picLocks noChangeAspect="1" noChangeArrowheads="1"/>
          </p:cNvPicPr>
          <p:nvPr/>
        </p:nvPicPr>
        <p:blipFill rotWithShape="1">
          <a:blip r:embed="rId3">
            <a:extLst>
              <a:ext uri="{28A0092B-C50C-407E-A947-70E740481C1C}">
                <a14:useLocalDpi xmlns:a14="http://schemas.microsoft.com/office/drawing/2010/main" val="0"/>
              </a:ext>
            </a:extLst>
          </a:blip>
          <a:srcRect l="21095" t="15975" r="20950" b="15832"/>
          <a:stretch/>
        </p:blipFill>
        <p:spPr bwMode="auto">
          <a:xfrm>
            <a:off x="8232108" y="1937983"/>
            <a:ext cx="3467208" cy="474856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6078081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stepxstepdance.files.wordpress.com/2012/12/db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39946"/>
            <a:ext cx="12192000" cy="5459217"/>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0" y="6686550"/>
            <a:ext cx="12192000" cy="198368"/>
          </a:xfrm>
          <a:prstGeom prst="rect">
            <a:avLst/>
          </a:prstGeom>
          <a:solidFill>
            <a:srgbClr val="00A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white"/>
              </a:solidFill>
              <a:effectLst/>
              <a:uLnTx/>
              <a:uFillTx/>
              <a:latin typeface="Calibri"/>
              <a:ea typeface="+mn-ea"/>
              <a:cs typeface="+mn-cs"/>
            </a:endParaRPr>
          </a:p>
        </p:txBody>
      </p:sp>
      <p:sp>
        <p:nvSpPr>
          <p:cNvPr id="6" name="TextBox 5"/>
          <p:cNvSpPr txBox="1"/>
          <p:nvPr/>
        </p:nvSpPr>
        <p:spPr>
          <a:xfrm>
            <a:off x="2" y="470505"/>
            <a:ext cx="4900612" cy="769441"/>
          </a:xfrm>
          <a:prstGeom prst="rect">
            <a:avLst/>
          </a:prstGeom>
          <a:solidFill>
            <a:srgbClr val="00ABD7"/>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10. Be Supportive</a:t>
            </a:r>
          </a:p>
        </p:txBody>
      </p:sp>
      <p:sp>
        <p:nvSpPr>
          <p:cNvPr id="2" name="TextBox 1"/>
          <p:cNvSpPr txBox="1"/>
          <p:nvPr/>
        </p:nvSpPr>
        <p:spPr>
          <a:xfrm>
            <a:off x="5314950" y="1484037"/>
            <a:ext cx="6477000" cy="5016758"/>
          </a:xfrm>
          <a:prstGeom prst="rect">
            <a:avLst/>
          </a:prstGeom>
          <a:solidFill>
            <a:srgbClr val="FFFFFF">
              <a:alpha val="78039"/>
            </a:srgbClr>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 a good listener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 approachable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Encourage them to take breaks in between revision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Show some understanding of what they are going through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Help them deal with their emotions &amp; feelings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Offer caring advice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Just be there for them!</a:t>
            </a: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564744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1CE265-94F3-4EA9-BCA6-71D9AE878AED}"/>
              </a:ext>
            </a:extLst>
          </p:cNvPr>
          <p:cNvPicPr>
            <a:picLocks noChangeAspect="1"/>
          </p:cNvPicPr>
          <p:nvPr/>
        </p:nvPicPr>
        <p:blipFill rotWithShape="1">
          <a:blip r:embed="rId2">
            <a:extLst>
              <a:ext uri="{28A0092B-C50C-407E-A947-70E740481C1C}">
                <a14:useLocalDpi xmlns:a14="http://schemas.microsoft.com/office/drawing/2010/main" val="0"/>
              </a:ext>
            </a:extLst>
          </a:blip>
          <a:srcRect l="176" r="3258" b="-1"/>
          <a:stretch/>
        </p:blipFill>
        <p:spPr>
          <a:xfrm>
            <a:off x="20" y="10"/>
            <a:ext cx="9141724" cy="6863475"/>
          </a:xfrm>
          <a:custGeom>
            <a:avLst/>
            <a:gdLst>
              <a:gd name="connsiteX0" fmla="*/ 0 w 9141744"/>
              <a:gd name="connsiteY0" fmla="*/ 0 h 6863485"/>
              <a:gd name="connsiteX1" fmla="*/ 5963051 w 9141744"/>
              <a:gd name="connsiteY1" fmla="*/ 0 h 6863485"/>
              <a:gd name="connsiteX2" fmla="*/ 9141744 w 9141744"/>
              <a:gd name="connsiteY2" fmla="*/ 6863485 h 6863485"/>
              <a:gd name="connsiteX3" fmla="*/ 0 w 9141744"/>
              <a:gd name="connsiteY3" fmla="*/ 6863485 h 6863485"/>
              <a:gd name="connsiteX4" fmla="*/ 0 w 9141744"/>
              <a:gd name="connsiteY4" fmla="*/ 0 h 68634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1744" h="6863485">
                <a:moveTo>
                  <a:pt x="0" y="0"/>
                </a:moveTo>
                <a:lnTo>
                  <a:pt x="5963051" y="0"/>
                </a:lnTo>
                <a:lnTo>
                  <a:pt x="9141744" y="6863485"/>
                </a:lnTo>
                <a:lnTo>
                  <a:pt x="0" y="6863485"/>
                </a:lnTo>
                <a:lnTo>
                  <a:pt x="0" y="0"/>
                </a:lnTo>
                <a:close/>
              </a:path>
            </a:pathLst>
          </a:custGeom>
        </p:spPr>
      </p:pic>
      <p:pic>
        <p:nvPicPr>
          <p:cNvPr id="7" name="Picture 6">
            <a:extLst>
              <a:ext uri="{FF2B5EF4-FFF2-40B4-BE49-F238E27FC236}">
                <a16:creationId xmlns:a16="http://schemas.microsoft.com/office/drawing/2014/main" id="{43B2585F-6E19-4743-8012-AC9B247CD360}"/>
              </a:ext>
            </a:extLst>
          </p:cNvPr>
          <p:cNvPicPr>
            <a:picLocks noChangeAspect="1"/>
          </p:cNvPicPr>
          <p:nvPr/>
        </p:nvPicPr>
        <p:blipFill rotWithShape="1">
          <a:blip r:embed="rId3">
            <a:extLst>
              <a:ext uri="{28A0092B-C50C-407E-A947-70E740481C1C}">
                <a14:useLocalDpi xmlns:a14="http://schemas.microsoft.com/office/drawing/2010/main" val="0"/>
              </a:ext>
            </a:extLst>
          </a:blip>
          <a:srcRect l="4287" r="33593"/>
          <a:stretch/>
        </p:blipFill>
        <p:spPr>
          <a:xfrm>
            <a:off x="5790353" y="10"/>
            <a:ext cx="6401647" cy="6852984"/>
          </a:xfrm>
          <a:custGeom>
            <a:avLst/>
            <a:gdLst>
              <a:gd name="connsiteX0" fmla="*/ 354282 w 6401647"/>
              <a:gd name="connsiteY0" fmla="*/ 0 h 6852994"/>
              <a:gd name="connsiteX1" fmla="*/ 6401647 w 6401647"/>
              <a:gd name="connsiteY1" fmla="*/ 0 h 6852994"/>
              <a:gd name="connsiteX2" fmla="*/ 6401647 w 6401647"/>
              <a:gd name="connsiteY2" fmla="*/ 6852994 h 6852994"/>
              <a:gd name="connsiteX3" fmla="*/ 0 w 6401647"/>
              <a:gd name="connsiteY3" fmla="*/ 6852994 h 6852994"/>
              <a:gd name="connsiteX4" fmla="*/ 0 w 6401647"/>
              <a:gd name="connsiteY4" fmla="*/ 6852993 h 6852994"/>
              <a:gd name="connsiteX5" fmla="*/ 3528116 w 6401647"/>
              <a:gd name="connsiteY5" fmla="*/ 6852993 h 685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1647" h="6852994">
                <a:moveTo>
                  <a:pt x="354282" y="0"/>
                </a:moveTo>
                <a:lnTo>
                  <a:pt x="6401647" y="0"/>
                </a:lnTo>
                <a:lnTo>
                  <a:pt x="6401647" y="6852994"/>
                </a:lnTo>
                <a:lnTo>
                  <a:pt x="0" y="6852994"/>
                </a:lnTo>
                <a:lnTo>
                  <a:pt x="0" y="6852993"/>
                </a:lnTo>
                <a:lnTo>
                  <a:pt x="3528116" y="6852993"/>
                </a:lnTo>
                <a:close/>
              </a:path>
            </a:pathLst>
          </a:custGeom>
        </p:spPr>
      </p:pic>
    </p:spTree>
    <p:extLst>
      <p:ext uri="{BB962C8B-B14F-4D97-AF65-F5344CB8AC3E}">
        <p14:creationId xmlns:p14="http://schemas.microsoft.com/office/powerpoint/2010/main" val="6542057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10D7A3-72F4-4D62-A61B-FC5F727AD6FA}"/>
              </a:ext>
            </a:extLst>
          </p:cNvPr>
          <p:cNvPicPr>
            <a:picLocks noChangeAspect="1"/>
          </p:cNvPicPr>
          <p:nvPr/>
        </p:nvPicPr>
        <p:blipFill rotWithShape="1">
          <a:blip r:embed="rId2">
            <a:extLst>
              <a:ext uri="{28A0092B-C50C-407E-A947-70E740481C1C}">
                <a14:useLocalDpi xmlns:a14="http://schemas.microsoft.com/office/drawing/2010/main" val="0"/>
              </a:ext>
            </a:extLst>
          </a:blip>
          <a:srcRect l="8351" r="1162"/>
          <a:stretch/>
        </p:blipFill>
        <p:spPr>
          <a:xfrm>
            <a:off x="838200" y="-3810"/>
            <a:ext cx="9928860" cy="6858001"/>
          </a:xfrm>
          <a:prstGeom prst="rect">
            <a:avLst/>
          </a:prstGeom>
        </p:spPr>
      </p:pic>
    </p:spTree>
    <p:extLst>
      <p:ext uri="{BB962C8B-B14F-4D97-AF65-F5344CB8AC3E}">
        <p14:creationId xmlns:p14="http://schemas.microsoft.com/office/powerpoint/2010/main" val="2152964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883E0B8-8D29-4BFC-A4C5-7B692E02DC35}"/>
              </a:ext>
            </a:extLst>
          </p:cNvPr>
          <p:cNvPicPr>
            <a:picLocks noChangeAspect="1"/>
          </p:cNvPicPr>
          <p:nvPr/>
        </p:nvPicPr>
        <p:blipFill rotWithShape="1">
          <a:blip r:embed="rId2"/>
          <a:srcRect t="11263" r="1" b="16016"/>
          <a:stretch/>
        </p:blipFill>
        <p:spPr>
          <a:xfrm>
            <a:off x="643467" y="643467"/>
            <a:ext cx="10905066" cy="5571066"/>
          </a:xfrm>
          <a:prstGeom prst="rect">
            <a:avLst/>
          </a:prstGeom>
        </p:spPr>
      </p:pic>
      <p:sp>
        <p:nvSpPr>
          <p:cNvPr id="6" name="TextBox 5">
            <a:extLst>
              <a:ext uri="{FF2B5EF4-FFF2-40B4-BE49-F238E27FC236}">
                <a16:creationId xmlns:a16="http://schemas.microsoft.com/office/drawing/2014/main" id="{51CBA4CB-7016-4EB3-9900-9D5650314538}"/>
              </a:ext>
            </a:extLst>
          </p:cNvPr>
          <p:cNvSpPr txBox="1"/>
          <p:nvPr/>
        </p:nvSpPr>
        <p:spPr>
          <a:xfrm>
            <a:off x="5216071" y="643467"/>
            <a:ext cx="6106886" cy="718457"/>
          </a:xfrm>
          <a:prstGeom prst="rect">
            <a:avLst/>
          </a:prstGeom>
          <a:solidFill>
            <a:schemeClr val="bg1"/>
          </a:solidFill>
        </p:spPr>
        <p:txBody>
          <a:bodyPr wrap="square" rtlCol="0">
            <a:spAutoFit/>
          </a:bodyPr>
          <a:lstStyle/>
          <a:p>
            <a:endParaRPr lang="en-GB" dirty="0"/>
          </a:p>
        </p:txBody>
      </p:sp>
      <p:sp>
        <p:nvSpPr>
          <p:cNvPr id="9" name="TextBox 8">
            <a:extLst>
              <a:ext uri="{FF2B5EF4-FFF2-40B4-BE49-F238E27FC236}">
                <a16:creationId xmlns:a16="http://schemas.microsoft.com/office/drawing/2014/main" id="{8309F73A-37E0-4F08-BDAB-49D0EADE5CEC}"/>
              </a:ext>
            </a:extLst>
          </p:cNvPr>
          <p:cNvSpPr txBox="1"/>
          <p:nvPr/>
        </p:nvSpPr>
        <p:spPr>
          <a:xfrm>
            <a:off x="5188022" y="1586957"/>
            <a:ext cx="6267378" cy="1003843"/>
          </a:xfrm>
          <a:prstGeom prst="rect">
            <a:avLst/>
          </a:prstGeom>
          <a:solidFill>
            <a:srgbClr val="339933"/>
          </a:solidFill>
        </p:spPr>
        <p:txBody>
          <a:bodyPr wrap="square" rtlCol="0">
            <a:spAutoFit/>
          </a:bodyPr>
          <a:lstStyle/>
          <a:p>
            <a:endParaRPr lang="en-GB" dirty="0"/>
          </a:p>
        </p:txBody>
      </p:sp>
      <p:sp>
        <p:nvSpPr>
          <p:cNvPr id="11" name="TextBox 10">
            <a:extLst>
              <a:ext uri="{FF2B5EF4-FFF2-40B4-BE49-F238E27FC236}">
                <a16:creationId xmlns:a16="http://schemas.microsoft.com/office/drawing/2014/main" id="{D7820E3B-97DB-4EDB-89D8-822934E9DC21}"/>
              </a:ext>
            </a:extLst>
          </p:cNvPr>
          <p:cNvSpPr txBox="1"/>
          <p:nvPr/>
        </p:nvSpPr>
        <p:spPr>
          <a:xfrm>
            <a:off x="5216070" y="2700867"/>
            <a:ext cx="6239329" cy="1003843"/>
          </a:xfrm>
          <a:prstGeom prst="rect">
            <a:avLst/>
          </a:prstGeom>
          <a:solidFill>
            <a:srgbClr val="00FF00"/>
          </a:solidFill>
        </p:spPr>
        <p:txBody>
          <a:bodyPr wrap="square" rtlCol="0">
            <a:spAutoFit/>
          </a:bodyPr>
          <a:lstStyle/>
          <a:p>
            <a:endParaRPr lang="en-GB" dirty="0"/>
          </a:p>
        </p:txBody>
      </p:sp>
      <p:sp>
        <p:nvSpPr>
          <p:cNvPr id="14" name="TextBox 13">
            <a:extLst>
              <a:ext uri="{FF2B5EF4-FFF2-40B4-BE49-F238E27FC236}">
                <a16:creationId xmlns:a16="http://schemas.microsoft.com/office/drawing/2014/main" id="{C8EC4A8A-7161-422D-8EF7-BE918F99B02B}"/>
              </a:ext>
            </a:extLst>
          </p:cNvPr>
          <p:cNvSpPr txBox="1"/>
          <p:nvPr/>
        </p:nvSpPr>
        <p:spPr>
          <a:xfrm>
            <a:off x="5202046" y="3765279"/>
            <a:ext cx="6239329" cy="1003843"/>
          </a:xfrm>
          <a:prstGeom prst="rect">
            <a:avLst/>
          </a:prstGeom>
          <a:solidFill>
            <a:srgbClr val="FFCC00"/>
          </a:solidFill>
        </p:spPr>
        <p:txBody>
          <a:bodyPr wrap="square" rtlCol="0">
            <a:spAutoFit/>
          </a:bodyPr>
          <a:lstStyle/>
          <a:p>
            <a:endParaRPr lang="en-GB" dirty="0"/>
          </a:p>
        </p:txBody>
      </p:sp>
      <p:sp>
        <p:nvSpPr>
          <p:cNvPr id="15" name="TextBox 14">
            <a:extLst>
              <a:ext uri="{FF2B5EF4-FFF2-40B4-BE49-F238E27FC236}">
                <a16:creationId xmlns:a16="http://schemas.microsoft.com/office/drawing/2014/main" id="{0788A46A-7AE2-4D3E-B52D-E1333ADB0C84}"/>
              </a:ext>
            </a:extLst>
          </p:cNvPr>
          <p:cNvSpPr txBox="1"/>
          <p:nvPr/>
        </p:nvSpPr>
        <p:spPr>
          <a:xfrm>
            <a:off x="5216070" y="4989906"/>
            <a:ext cx="6225304" cy="1118794"/>
          </a:xfrm>
          <a:prstGeom prst="rect">
            <a:avLst/>
          </a:prstGeom>
          <a:solidFill>
            <a:srgbClr val="FF9900"/>
          </a:solidFill>
        </p:spPr>
        <p:txBody>
          <a:bodyPr wrap="square" rtlCol="0">
            <a:spAutoFit/>
          </a:bodyPr>
          <a:lstStyle/>
          <a:p>
            <a:endParaRPr lang="en-GB" dirty="0"/>
          </a:p>
        </p:txBody>
      </p:sp>
    </p:spTree>
    <p:extLst>
      <p:ext uri="{BB962C8B-B14F-4D97-AF65-F5344CB8AC3E}">
        <p14:creationId xmlns:p14="http://schemas.microsoft.com/office/powerpoint/2010/main" val="281715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15"/>
                                        </p:tgtEl>
                                      </p:cBhvr>
                                    </p:animEffect>
                                    <p:set>
                                      <p:cBhvr>
                                        <p:cTn id="27"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1" grpId="0" animBg="1"/>
      <p:bldP spid="14" grpId="0"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60A27E7-CD61-4D0D-AACB-41D20DD48D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8478" y="0"/>
            <a:ext cx="9495044" cy="6858000"/>
          </a:xfrm>
          <a:prstGeom prst="rect">
            <a:avLst/>
          </a:prstGeom>
        </p:spPr>
      </p:pic>
      <p:sp>
        <p:nvSpPr>
          <p:cNvPr id="3" name="TextBox 2">
            <a:extLst>
              <a:ext uri="{FF2B5EF4-FFF2-40B4-BE49-F238E27FC236}">
                <a16:creationId xmlns:a16="http://schemas.microsoft.com/office/drawing/2014/main" id="{668481D4-6768-43B8-9464-33B9EC1806A2}"/>
              </a:ext>
            </a:extLst>
          </p:cNvPr>
          <p:cNvSpPr txBox="1"/>
          <p:nvPr/>
        </p:nvSpPr>
        <p:spPr>
          <a:xfrm>
            <a:off x="909791" y="3896338"/>
            <a:ext cx="887362" cy="1008428"/>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cs typeface="Calibri"/>
            </a:endParaRPr>
          </a:p>
        </p:txBody>
      </p:sp>
      <p:sp>
        <p:nvSpPr>
          <p:cNvPr id="7" name="TextBox 6">
            <a:extLst>
              <a:ext uri="{FF2B5EF4-FFF2-40B4-BE49-F238E27FC236}">
                <a16:creationId xmlns:a16="http://schemas.microsoft.com/office/drawing/2014/main" id="{E2DD5D97-F157-4049-A177-C86FFC88AE0F}"/>
              </a:ext>
            </a:extLst>
          </p:cNvPr>
          <p:cNvSpPr txBox="1"/>
          <p:nvPr/>
        </p:nvSpPr>
        <p:spPr>
          <a:xfrm>
            <a:off x="1215514" y="195415"/>
            <a:ext cx="10473811" cy="76944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dirty="0">
                <a:ea typeface="+mn-lt"/>
                <a:cs typeface="+mn-lt"/>
              </a:rPr>
              <a:t>% of the attainment of 5 Level 4 and above</a:t>
            </a:r>
            <a:endParaRPr lang="en-US" sz="4400" dirty="0"/>
          </a:p>
        </p:txBody>
      </p:sp>
    </p:spTree>
    <p:extLst>
      <p:ext uri="{BB962C8B-B14F-4D97-AF65-F5344CB8AC3E}">
        <p14:creationId xmlns:p14="http://schemas.microsoft.com/office/powerpoint/2010/main" val="2061457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CDF040B-C0AC-4C9A-ADD5-8B6B0262A48E}"/>
              </a:ext>
            </a:extLst>
          </p:cNvPr>
          <p:cNvPicPr>
            <a:picLocks noChangeAspect="1"/>
          </p:cNvPicPr>
          <p:nvPr/>
        </p:nvPicPr>
        <p:blipFill rotWithShape="1">
          <a:blip r:embed="rId2">
            <a:extLst>
              <a:ext uri="{28A0092B-C50C-407E-A947-70E740481C1C}">
                <a14:useLocalDpi xmlns:a14="http://schemas.microsoft.com/office/drawing/2010/main" val="0"/>
              </a:ext>
            </a:extLst>
          </a:blip>
          <a:srcRect l="7032" r="4511" b="1"/>
          <a:stretch/>
        </p:blipFill>
        <p:spPr>
          <a:xfrm rot="21480000">
            <a:off x="1137837" y="1003258"/>
            <a:ext cx="9916327" cy="4764396"/>
          </a:xfrm>
          <a:prstGeom prst="rect">
            <a:avLst/>
          </a:prstGeom>
        </p:spPr>
      </p:pic>
    </p:spTree>
    <p:extLst>
      <p:ext uri="{BB962C8B-B14F-4D97-AF65-F5344CB8AC3E}">
        <p14:creationId xmlns:p14="http://schemas.microsoft.com/office/powerpoint/2010/main" val="2467246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1383011-8B97-476B-A04B-07D8FE4C581F}"/>
              </a:ext>
            </a:extLst>
          </p:cNvPr>
          <p:cNvSpPr txBox="1"/>
          <p:nvPr/>
        </p:nvSpPr>
        <p:spPr>
          <a:xfrm>
            <a:off x="523548" y="604029"/>
            <a:ext cx="11074401" cy="64633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3600" dirty="0"/>
              <a:t>The new grading system</a:t>
            </a:r>
          </a:p>
        </p:txBody>
      </p:sp>
      <p:pic>
        <p:nvPicPr>
          <p:cNvPr id="8" name="Picture 7"/>
          <p:cNvPicPr/>
          <p:nvPr/>
        </p:nvPicPr>
        <p:blipFill>
          <a:blip r:embed="rId2">
            <a:extLst>
              <a:ext uri="{28A0092B-C50C-407E-A947-70E740481C1C}">
                <a14:useLocalDpi xmlns:a14="http://schemas.microsoft.com/office/drawing/2010/main" val="0"/>
              </a:ext>
            </a:extLst>
          </a:blip>
          <a:stretch>
            <a:fillRect/>
          </a:stretch>
        </p:blipFill>
        <p:spPr>
          <a:xfrm>
            <a:off x="441344" y="2130774"/>
            <a:ext cx="11238807" cy="3931919"/>
          </a:xfrm>
          <a:prstGeom prst="rect">
            <a:avLst/>
          </a:prstGeom>
        </p:spPr>
      </p:pic>
    </p:spTree>
    <p:extLst>
      <p:ext uri="{BB962C8B-B14F-4D97-AF65-F5344CB8AC3E}">
        <p14:creationId xmlns:p14="http://schemas.microsoft.com/office/powerpoint/2010/main" val="30222643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C9E4A-EC66-421C-892D-0B00A5C56C10}"/>
              </a:ext>
            </a:extLst>
          </p:cNvPr>
          <p:cNvSpPr>
            <a:spLocks noGrp="1"/>
          </p:cNvSpPr>
          <p:nvPr>
            <p:ph type="title"/>
          </p:nvPr>
        </p:nvSpPr>
        <p:spPr/>
        <p:txBody>
          <a:bodyPr/>
          <a:lstStyle/>
          <a:p>
            <a:r>
              <a:rPr lang="en-US" dirty="0"/>
              <a:t>Help on the school website</a:t>
            </a:r>
            <a:endParaRPr lang="en-GB" dirty="0"/>
          </a:p>
        </p:txBody>
      </p:sp>
      <p:pic>
        <p:nvPicPr>
          <p:cNvPr id="4" name="Picture 3">
            <a:extLst>
              <a:ext uri="{FF2B5EF4-FFF2-40B4-BE49-F238E27FC236}">
                <a16:creationId xmlns:a16="http://schemas.microsoft.com/office/drawing/2014/main" id="{D04381C3-C5A7-4405-953A-B582AC182B78}"/>
              </a:ext>
            </a:extLst>
          </p:cNvPr>
          <p:cNvPicPr>
            <a:picLocks noChangeAspect="1"/>
          </p:cNvPicPr>
          <p:nvPr/>
        </p:nvPicPr>
        <p:blipFill>
          <a:blip r:embed="rId2"/>
          <a:stretch>
            <a:fillRect/>
          </a:stretch>
        </p:blipFill>
        <p:spPr>
          <a:xfrm>
            <a:off x="666750" y="1968103"/>
            <a:ext cx="7829550" cy="4404122"/>
          </a:xfrm>
          <a:prstGeom prst="rect">
            <a:avLst/>
          </a:prstGeom>
        </p:spPr>
      </p:pic>
      <p:sp>
        <p:nvSpPr>
          <p:cNvPr id="5" name="Oval 4">
            <a:extLst>
              <a:ext uri="{FF2B5EF4-FFF2-40B4-BE49-F238E27FC236}">
                <a16:creationId xmlns:a16="http://schemas.microsoft.com/office/drawing/2014/main" id="{E954FC2A-FD11-4B3B-81AC-E64FC5176FBC}"/>
              </a:ext>
            </a:extLst>
          </p:cNvPr>
          <p:cNvSpPr/>
          <p:nvPr/>
        </p:nvSpPr>
        <p:spPr>
          <a:xfrm>
            <a:off x="6496322" y="2552700"/>
            <a:ext cx="371475" cy="2762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D78D349-6363-4F10-9241-33149CD4E87E}"/>
              </a:ext>
            </a:extLst>
          </p:cNvPr>
          <p:cNvSpPr/>
          <p:nvPr/>
        </p:nvSpPr>
        <p:spPr>
          <a:xfrm>
            <a:off x="7030402" y="4023347"/>
            <a:ext cx="4641669" cy="369332"/>
          </a:xfrm>
          <a:prstGeom prst="rect">
            <a:avLst/>
          </a:prstGeom>
        </p:spPr>
        <p:txBody>
          <a:bodyPr wrap="square">
            <a:spAutoFit/>
          </a:bodyPr>
          <a:lstStyle/>
          <a:p>
            <a:r>
              <a:rPr lang="en-GB" dirty="0">
                <a:solidFill>
                  <a:srgbClr val="FF0000"/>
                </a:solidFill>
                <a:hlinkClick r:id="rId3">
                  <a:extLst>
                    <a:ext uri="{A12FA001-AC4F-418D-AE19-62706E023703}">
                      <ahyp:hlinkClr xmlns:ahyp="http://schemas.microsoft.com/office/drawing/2018/hyperlinkcolor" val="tx"/>
                    </a:ext>
                  </a:extLst>
                </a:hlinkClick>
              </a:rPr>
              <a:t>https://www.hinchingbrookeschool.net/</a:t>
            </a:r>
            <a:endParaRPr lang="en-GB" dirty="0">
              <a:solidFill>
                <a:srgbClr val="FF0000"/>
              </a:solidFill>
            </a:endParaRPr>
          </a:p>
        </p:txBody>
      </p:sp>
      <p:sp>
        <p:nvSpPr>
          <p:cNvPr id="7" name="TextBox 6">
            <a:extLst>
              <a:ext uri="{FF2B5EF4-FFF2-40B4-BE49-F238E27FC236}">
                <a16:creationId xmlns:a16="http://schemas.microsoft.com/office/drawing/2014/main" id="{32B5A8E1-6539-4935-B7B3-47FE6DD60C90}"/>
              </a:ext>
            </a:extLst>
          </p:cNvPr>
          <p:cNvSpPr txBox="1"/>
          <p:nvPr/>
        </p:nvSpPr>
        <p:spPr>
          <a:xfrm>
            <a:off x="8786949" y="3013166"/>
            <a:ext cx="2987040" cy="369332"/>
          </a:xfrm>
          <a:prstGeom prst="rect">
            <a:avLst/>
          </a:prstGeom>
          <a:noFill/>
        </p:spPr>
        <p:txBody>
          <a:bodyPr wrap="square" rtlCol="0">
            <a:spAutoFit/>
          </a:bodyPr>
          <a:lstStyle/>
          <a:p>
            <a:r>
              <a:rPr lang="en-US" dirty="0"/>
              <a:t>Click on the parents tab</a:t>
            </a:r>
            <a:endParaRPr lang="en-GB" dirty="0"/>
          </a:p>
        </p:txBody>
      </p:sp>
      <p:cxnSp>
        <p:nvCxnSpPr>
          <p:cNvPr id="9" name="Straight Connector 8">
            <a:extLst>
              <a:ext uri="{FF2B5EF4-FFF2-40B4-BE49-F238E27FC236}">
                <a16:creationId xmlns:a16="http://schemas.microsoft.com/office/drawing/2014/main" id="{BFD43CE2-D9E9-4707-B1A7-AF8F62B8DD30}"/>
              </a:ext>
            </a:extLst>
          </p:cNvPr>
          <p:cNvCxnSpPr>
            <a:stCxn id="5" idx="6"/>
            <a:endCxn id="7" idx="1"/>
          </p:cNvCxnSpPr>
          <p:nvPr/>
        </p:nvCxnSpPr>
        <p:spPr>
          <a:xfrm>
            <a:off x="6867797" y="2690813"/>
            <a:ext cx="1919152" cy="507019"/>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31714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6BE11-AF81-417E-B5ED-9D69F9D50C74}"/>
              </a:ext>
            </a:extLst>
          </p:cNvPr>
          <p:cNvSpPr>
            <a:spLocks noGrp="1"/>
          </p:cNvSpPr>
          <p:nvPr>
            <p:ph type="title"/>
          </p:nvPr>
        </p:nvSpPr>
        <p:spPr/>
        <p:txBody>
          <a:bodyPr/>
          <a:lstStyle/>
          <a:p>
            <a:r>
              <a:rPr lang="en-US" dirty="0"/>
              <a:t>Help on the school website</a:t>
            </a:r>
            <a:endParaRPr lang="en-GB" dirty="0"/>
          </a:p>
        </p:txBody>
      </p:sp>
      <p:pic>
        <p:nvPicPr>
          <p:cNvPr id="4" name="Picture 3">
            <a:extLst>
              <a:ext uri="{FF2B5EF4-FFF2-40B4-BE49-F238E27FC236}">
                <a16:creationId xmlns:a16="http://schemas.microsoft.com/office/drawing/2014/main" id="{D761386F-12D5-4ED0-A917-B015FB76E25A}"/>
              </a:ext>
            </a:extLst>
          </p:cNvPr>
          <p:cNvPicPr>
            <a:picLocks noChangeAspect="1"/>
          </p:cNvPicPr>
          <p:nvPr/>
        </p:nvPicPr>
        <p:blipFill>
          <a:blip r:embed="rId2"/>
          <a:stretch>
            <a:fillRect/>
          </a:stretch>
        </p:blipFill>
        <p:spPr>
          <a:xfrm>
            <a:off x="495300" y="1822846"/>
            <a:ext cx="8477250" cy="4768453"/>
          </a:xfrm>
          <a:prstGeom prst="rect">
            <a:avLst/>
          </a:prstGeom>
        </p:spPr>
      </p:pic>
      <p:sp>
        <p:nvSpPr>
          <p:cNvPr id="5" name="Oval 4">
            <a:extLst>
              <a:ext uri="{FF2B5EF4-FFF2-40B4-BE49-F238E27FC236}">
                <a16:creationId xmlns:a16="http://schemas.microsoft.com/office/drawing/2014/main" id="{F7EFB63D-29BC-4FE8-93B8-0ED3601A9A91}"/>
              </a:ext>
            </a:extLst>
          </p:cNvPr>
          <p:cNvSpPr/>
          <p:nvPr/>
        </p:nvSpPr>
        <p:spPr>
          <a:xfrm>
            <a:off x="5762624" y="4919799"/>
            <a:ext cx="885825" cy="1714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a:extLst>
              <a:ext uri="{FF2B5EF4-FFF2-40B4-BE49-F238E27FC236}">
                <a16:creationId xmlns:a16="http://schemas.microsoft.com/office/drawing/2014/main" id="{AB7E2238-16C5-4359-B2BE-B49A65C9C506}"/>
              </a:ext>
            </a:extLst>
          </p:cNvPr>
          <p:cNvCxnSpPr>
            <a:cxnSpLocks/>
            <a:stCxn id="5" idx="6"/>
          </p:cNvCxnSpPr>
          <p:nvPr/>
        </p:nvCxnSpPr>
        <p:spPr>
          <a:xfrm flipV="1">
            <a:off x="6648449" y="3614058"/>
            <a:ext cx="2756808" cy="1391466"/>
          </a:xfrm>
          <a:prstGeom prst="line">
            <a:avLst/>
          </a:prstGeom>
          <a:ln>
            <a:solidFill>
              <a:srgbClr val="FF0000"/>
            </a:solidFill>
          </a:ln>
        </p:spPr>
        <p:style>
          <a:lnRef idx="3">
            <a:schemeClr val="accent2"/>
          </a:lnRef>
          <a:fillRef idx="0">
            <a:schemeClr val="accent2"/>
          </a:fillRef>
          <a:effectRef idx="2">
            <a:schemeClr val="accent2"/>
          </a:effectRef>
          <a:fontRef idx="minor">
            <a:schemeClr val="tx1"/>
          </a:fontRef>
        </p:style>
      </p:cxnSp>
      <p:sp>
        <p:nvSpPr>
          <p:cNvPr id="9" name="TextBox 8">
            <a:extLst>
              <a:ext uri="{FF2B5EF4-FFF2-40B4-BE49-F238E27FC236}">
                <a16:creationId xmlns:a16="http://schemas.microsoft.com/office/drawing/2014/main" id="{D23023E4-2F29-4DC2-AE10-C33F4739B527}"/>
              </a:ext>
            </a:extLst>
          </p:cNvPr>
          <p:cNvSpPr txBox="1"/>
          <p:nvPr/>
        </p:nvSpPr>
        <p:spPr>
          <a:xfrm>
            <a:off x="9553303" y="3105834"/>
            <a:ext cx="1837508" cy="646331"/>
          </a:xfrm>
          <a:prstGeom prst="rect">
            <a:avLst/>
          </a:prstGeom>
          <a:noFill/>
        </p:spPr>
        <p:txBody>
          <a:bodyPr wrap="square" rtlCol="0">
            <a:spAutoFit/>
          </a:bodyPr>
          <a:lstStyle/>
          <a:p>
            <a:r>
              <a:rPr lang="en-US" dirty="0"/>
              <a:t>Click on examinations</a:t>
            </a:r>
            <a:endParaRPr lang="en-GB" dirty="0"/>
          </a:p>
        </p:txBody>
      </p:sp>
    </p:spTree>
    <p:extLst>
      <p:ext uri="{BB962C8B-B14F-4D97-AF65-F5344CB8AC3E}">
        <p14:creationId xmlns:p14="http://schemas.microsoft.com/office/powerpoint/2010/main" val="21768483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0077A-1C2A-42F0-A9B4-503D7F916776}"/>
              </a:ext>
            </a:extLst>
          </p:cNvPr>
          <p:cNvSpPr>
            <a:spLocks noGrp="1"/>
          </p:cNvSpPr>
          <p:nvPr>
            <p:ph type="title"/>
          </p:nvPr>
        </p:nvSpPr>
        <p:spPr/>
        <p:txBody>
          <a:bodyPr/>
          <a:lstStyle/>
          <a:p>
            <a:r>
              <a:rPr lang="en-US" dirty="0"/>
              <a:t>Help on the school website</a:t>
            </a:r>
            <a:endParaRPr lang="en-GB" dirty="0"/>
          </a:p>
        </p:txBody>
      </p:sp>
      <p:sp>
        <p:nvSpPr>
          <p:cNvPr id="3" name="Content Placeholder 2">
            <a:extLst>
              <a:ext uri="{FF2B5EF4-FFF2-40B4-BE49-F238E27FC236}">
                <a16:creationId xmlns:a16="http://schemas.microsoft.com/office/drawing/2014/main" id="{E5A273E6-CCB0-4DA6-84A3-EA46131A1C96}"/>
              </a:ext>
            </a:extLst>
          </p:cNvPr>
          <p:cNvSpPr>
            <a:spLocks noGrp="1"/>
          </p:cNvSpPr>
          <p:nvPr>
            <p:ph idx="1"/>
          </p:nvPr>
        </p:nvSpPr>
        <p:spPr/>
        <p:txBody>
          <a:bodyPr/>
          <a:lstStyle/>
          <a:p>
            <a:pPr marL="0" indent="0">
              <a:buNone/>
            </a:pPr>
            <a:endParaRPr lang="en-GB" dirty="0"/>
          </a:p>
        </p:txBody>
      </p:sp>
      <p:pic>
        <p:nvPicPr>
          <p:cNvPr id="4" name="Picture 3">
            <a:extLst>
              <a:ext uri="{FF2B5EF4-FFF2-40B4-BE49-F238E27FC236}">
                <a16:creationId xmlns:a16="http://schemas.microsoft.com/office/drawing/2014/main" id="{551DD76F-6D24-4953-AB4B-8A332050FA21}"/>
              </a:ext>
            </a:extLst>
          </p:cNvPr>
          <p:cNvPicPr>
            <a:picLocks noChangeAspect="1"/>
          </p:cNvPicPr>
          <p:nvPr/>
        </p:nvPicPr>
        <p:blipFill>
          <a:blip r:embed="rId2"/>
          <a:stretch>
            <a:fillRect/>
          </a:stretch>
        </p:blipFill>
        <p:spPr>
          <a:xfrm>
            <a:off x="447675" y="1702857"/>
            <a:ext cx="8943975" cy="5030986"/>
          </a:xfrm>
          <a:prstGeom prst="rect">
            <a:avLst/>
          </a:prstGeom>
        </p:spPr>
      </p:pic>
    </p:spTree>
    <p:extLst>
      <p:ext uri="{BB962C8B-B14F-4D97-AF65-F5344CB8AC3E}">
        <p14:creationId xmlns:p14="http://schemas.microsoft.com/office/powerpoint/2010/main" val="3927805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C1FF2-05EC-4442-BBB2-79C5B4E7E404}"/>
              </a:ext>
            </a:extLst>
          </p:cNvPr>
          <p:cNvSpPr>
            <a:spLocks noGrp="1"/>
          </p:cNvSpPr>
          <p:nvPr>
            <p:ph type="title"/>
          </p:nvPr>
        </p:nvSpPr>
        <p:spPr/>
        <p:txBody>
          <a:bodyPr/>
          <a:lstStyle/>
          <a:p>
            <a:r>
              <a:rPr lang="en-US" dirty="0"/>
              <a:t>Help on the school website</a:t>
            </a:r>
            <a:endParaRPr lang="en-GB" dirty="0"/>
          </a:p>
        </p:txBody>
      </p:sp>
      <p:sp>
        <p:nvSpPr>
          <p:cNvPr id="3" name="Content Placeholder 2">
            <a:extLst>
              <a:ext uri="{FF2B5EF4-FFF2-40B4-BE49-F238E27FC236}">
                <a16:creationId xmlns:a16="http://schemas.microsoft.com/office/drawing/2014/main" id="{1A57DBE0-85C1-41DC-8529-A1BD80C90B56}"/>
              </a:ext>
            </a:extLst>
          </p:cNvPr>
          <p:cNvSpPr>
            <a:spLocks noGrp="1"/>
          </p:cNvSpPr>
          <p:nvPr>
            <p:ph idx="1"/>
          </p:nvPr>
        </p:nvSpPr>
        <p:spPr>
          <a:xfrm>
            <a:off x="8267700" y="3441700"/>
            <a:ext cx="3638550" cy="920750"/>
          </a:xfrm>
        </p:spPr>
        <p:txBody>
          <a:bodyPr/>
          <a:lstStyle/>
          <a:p>
            <a:pPr marL="0" indent="0">
              <a:buNone/>
            </a:pPr>
            <a:r>
              <a:rPr lang="en-US" dirty="0"/>
              <a:t>Recipe cards for food to feed the brain!</a:t>
            </a:r>
            <a:endParaRPr lang="en-GB" dirty="0"/>
          </a:p>
        </p:txBody>
      </p:sp>
      <p:pic>
        <p:nvPicPr>
          <p:cNvPr id="4" name="Picture 3">
            <a:extLst>
              <a:ext uri="{FF2B5EF4-FFF2-40B4-BE49-F238E27FC236}">
                <a16:creationId xmlns:a16="http://schemas.microsoft.com/office/drawing/2014/main" id="{8BA58EFD-9C9F-4BBA-A657-1EE55ADE3EFB}"/>
              </a:ext>
            </a:extLst>
          </p:cNvPr>
          <p:cNvPicPr>
            <a:picLocks noChangeAspect="1"/>
          </p:cNvPicPr>
          <p:nvPr/>
        </p:nvPicPr>
        <p:blipFill>
          <a:blip r:embed="rId2"/>
          <a:stretch>
            <a:fillRect/>
          </a:stretch>
        </p:blipFill>
        <p:spPr>
          <a:xfrm>
            <a:off x="771525" y="1871132"/>
            <a:ext cx="7012025" cy="4881036"/>
          </a:xfrm>
          <a:prstGeom prst="rect">
            <a:avLst/>
          </a:prstGeom>
        </p:spPr>
      </p:pic>
    </p:spTree>
    <p:extLst>
      <p:ext uri="{BB962C8B-B14F-4D97-AF65-F5344CB8AC3E}">
        <p14:creationId xmlns:p14="http://schemas.microsoft.com/office/powerpoint/2010/main" val="26496928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DCD01-DE9E-4263-8334-69C38B450E1E}"/>
              </a:ext>
            </a:extLst>
          </p:cNvPr>
          <p:cNvSpPr>
            <a:spLocks noGrp="1"/>
          </p:cNvSpPr>
          <p:nvPr>
            <p:ph type="title"/>
          </p:nvPr>
        </p:nvSpPr>
        <p:spPr/>
        <p:txBody>
          <a:bodyPr/>
          <a:lstStyle/>
          <a:p>
            <a:r>
              <a:rPr lang="en-US" dirty="0"/>
              <a:t>Help on the school website</a:t>
            </a:r>
            <a:endParaRPr lang="en-GB" dirty="0"/>
          </a:p>
        </p:txBody>
      </p:sp>
      <p:sp>
        <p:nvSpPr>
          <p:cNvPr id="3" name="Content Placeholder 2">
            <a:extLst>
              <a:ext uri="{FF2B5EF4-FFF2-40B4-BE49-F238E27FC236}">
                <a16:creationId xmlns:a16="http://schemas.microsoft.com/office/drawing/2014/main" id="{20EBAC4B-AFAE-4BF1-846D-11E1394B789F}"/>
              </a:ext>
            </a:extLst>
          </p:cNvPr>
          <p:cNvSpPr>
            <a:spLocks noGrp="1"/>
          </p:cNvSpPr>
          <p:nvPr>
            <p:ph idx="1"/>
          </p:nvPr>
        </p:nvSpPr>
        <p:spPr>
          <a:xfrm>
            <a:off x="9192986" y="2565400"/>
            <a:ext cx="1968727" cy="3416300"/>
          </a:xfrm>
        </p:spPr>
        <p:txBody>
          <a:bodyPr/>
          <a:lstStyle/>
          <a:p>
            <a:pPr marL="0" indent="0">
              <a:buNone/>
            </a:pPr>
            <a:r>
              <a:rPr lang="en-US" dirty="0"/>
              <a:t>Exam timetables</a:t>
            </a:r>
            <a:endParaRPr lang="en-GB" dirty="0"/>
          </a:p>
        </p:txBody>
      </p:sp>
      <p:pic>
        <p:nvPicPr>
          <p:cNvPr id="6" name="Picture 5">
            <a:extLst>
              <a:ext uri="{FF2B5EF4-FFF2-40B4-BE49-F238E27FC236}">
                <a16:creationId xmlns:a16="http://schemas.microsoft.com/office/drawing/2014/main" id="{412EBBD2-78C7-47C6-B240-904834AE6047}"/>
              </a:ext>
            </a:extLst>
          </p:cNvPr>
          <p:cNvPicPr>
            <a:picLocks noChangeAspect="1"/>
          </p:cNvPicPr>
          <p:nvPr/>
        </p:nvPicPr>
        <p:blipFill>
          <a:blip r:embed="rId2"/>
          <a:stretch>
            <a:fillRect/>
          </a:stretch>
        </p:blipFill>
        <p:spPr>
          <a:xfrm>
            <a:off x="447674" y="1822450"/>
            <a:ext cx="8190089" cy="4606925"/>
          </a:xfrm>
          <a:prstGeom prst="rect">
            <a:avLst/>
          </a:prstGeom>
        </p:spPr>
      </p:pic>
      <p:sp>
        <p:nvSpPr>
          <p:cNvPr id="7" name="Oval 6">
            <a:extLst>
              <a:ext uri="{FF2B5EF4-FFF2-40B4-BE49-F238E27FC236}">
                <a16:creationId xmlns:a16="http://schemas.microsoft.com/office/drawing/2014/main" id="{C759134F-7301-4C48-93B1-DE4D94D68611}"/>
              </a:ext>
            </a:extLst>
          </p:cNvPr>
          <p:cNvSpPr/>
          <p:nvPr/>
        </p:nvSpPr>
        <p:spPr>
          <a:xfrm>
            <a:off x="5553075" y="3648075"/>
            <a:ext cx="1162050" cy="1714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Connector 8">
            <a:extLst>
              <a:ext uri="{FF2B5EF4-FFF2-40B4-BE49-F238E27FC236}">
                <a16:creationId xmlns:a16="http://schemas.microsoft.com/office/drawing/2014/main" id="{29162C23-BAC7-4C8A-A37F-6FAA64E864D5}"/>
              </a:ext>
            </a:extLst>
          </p:cNvPr>
          <p:cNvCxnSpPr>
            <a:stCxn id="7" idx="6"/>
          </p:cNvCxnSpPr>
          <p:nvPr/>
        </p:nvCxnSpPr>
        <p:spPr>
          <a:xfrm flipV="1">
            <a:off x="6715125" y="2917371"/>
            <a:ext cx="2477861" cy="816429"/>
          </a:xfrm>
          <a:prstGeom prst="line">
            <a:avLst/>
          </a:prstGeom>
          <a:ln>
            <a:solidFill>
              <a:srgbClr val="FF0000"/>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613763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318</TotalTime>
  <Words>1803</Words>
  <Application>Microsoft Office PowerPoint</Application>
  <PresentationFormat>Widescreen</PresentationFormat>
  <Paragraphs>312</Paragraphs>
  <Slides>40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Century Gothic</vt:lpstr>
      <vt:lpstr>Helvetica Light</vt:lpstr>
      <vt:lpstr>Wingdings</vt:lpstr>
      <vt:lpstr>Wingdings 3</vt:lpstr>
      <vt:lpstr>Ion Boardroom</vt:lpstr>
      <vt:lpstr>PowerPoint Presentation</vt:lpstr>
      <vt:lpstr>PowerPoint Presentation</vt:lpstr>
      <vt:lpstr>PowerPoint Presentation</vt:lpstr>
      <vt:lpstr>Knowledge vs. familiarity </vt:lpstr>
      <vt:lpstr>PowerPoint Presentation</vt:lpstr>
      <vt:lpstr>“Learning happens when people have to think hard”</vt:lpstr>
      <vt:lpstr>PowerPoint Presentation</vt:lpstr>
      <vt:lpstr>PowerPoint Presentation</vt:lpstr>
      <vt:lpstr>PowerPoint Presentation</vt:lpstr>
      <vt:lpstr>PowerPoint Presentation</vt:lpstr>
      <vt:lpstr>PowerPoint Presentation</vt:lpstr>
      <vt:lpstr>Transform activity – first visit to Miss Havisham Chapter 8 Great Expectations by Charles Dickens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Help on the school website</vt:lpstr>
      <vt:lpstr>Help on the school website</vt:lpstr>
      <vt:lpstr>Help on the school website</vt:lpstr>
      <vt:lpstr>Help on the school website</vt:lpstr>
      <vt:lpstr>Help on the school website</vt:lpstr>
    </vt:vector>
  </TitlesOfParts>
  <Company>Hinchingbrooke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NightingaleA</dc:creator>
  <cp:lastModifiedBy>SmithD</cp:lastModifiedBy>
  <cp:revision>11</cp:revision>
  <cp:lastPrinted>2019-11-04T08:55:31Z</cp:lastPrinted>
  <dcterms:created xsi:type="dcterms:W3CDTF">2019-02-04T16:42:03Z</dcterms:created>
  <dcterms:modified xsi:type="dcterms:W3CDTF">2019-11-08T13:35:47Z</dcterms:modified>
</cp:coreProperties>
</file>