
<file path=[Content_Types].xml><?xml version="1.0" encoding="utf-8"?>
<Types xmlns="http://schemas.openxmlformats.org/package/2006/content-types">
  <Default Extension="emf" ContentType="image/x-emf"/>
  <Default Extension="gif" ContentType="image/gif"/>
  <Default Extension="jpeg" ContentType="image/jpeg"/>
  <Default Extension="jpg" ContentType="image/gif"/>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media/image15.jpg" ContentType="image/jpeg"/>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media/image38.jpg" ContentType="image/jpeg"/>
  <Override PartName="/ppt/media/image39.jpg" ContentType="image/jpeg"/>
  <Override PartName="/ppt/media/image42.jpg" ContentType="image/jpeg"/>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1"/>
    <p:sldMasterId id="2147483687" r:id="rId2"/>
  </p:sldMasterIdLst>
  <p:notesMasterIdLst>
    <p:notesMasterId r:id="rId50"/>
  </p:notesMasterIdLst>
  <p:sldIdLst>
    <p:sldId id="396" r:id="rId3"/>
    <p:sldId id="533" r:id="rId4"/>
    <p:sldId id="403" r:id="rId5"/>
    <p:sldId id="684" r:id="rId6"/>
    <p:sldId id="540" r:id="rId7"/>
    <p:sldId id="690" r:id="rId8"/>
    <p:sldId id="692" r:id="rId9"/>
    <p:sldId id="691" r:id="rId10"/>
    <p:sldId id="400" r:id="rId11"/>
    <p:sldId id="539" r:id="rId12"/>
    <p:sldId id="258" r:id="rId13"/>
    <p:sldId id="260" r:id="rId14"/>
    <p:sldId id="259" r:id="rId15"/>
    <p:sldId id="261" r:id="rId16"/>
    <p:sldId id="262" r:id="rId17"/>
    <p:sldId id="266" r:id="rId18"/>
    <p:sldId id="267" r:id="rId19"/>
    <p:sldId id="300" r:id="rId20"/>
    <p:sldId id="301" r:id="rId21"/>
    <p:sldId id="302" r:id="rId22"/>
    <p:sldId id="303" r:id="rId23"/>
    <p:sldId id="268" r:id="rId24"/>
    <p:sldId id="657" r:id="rId25"/>
    <p:sldId id="660" r:id="rId26"/>
    <p:sldId id="661" r:id="rId27"/>
    <p:sldId id="662" r:id="rId28"/>
    <p:sldId id="663" r:id="rId29"/>
    <p:sldId id="665" r:id="rId30"/>
    <p:sldId id="666" r:id="rId31"/>
    <p:sldId id="667" r:id="rId32"/>
    <p:sldId id="668" r:id="rId33"/>
    <p:sldId id="669" r:id="rId34"/>
    <p:sldId id="670" r:id="rId35"/>
    <p:sldId id="694" r:id="rId36"/>
    <p:sldId id="695" r:id="rId37"/>
    <p:sldId id="696" r:id="rId38"/>
    <p:sldId id="697" r:id="rId39"/>
    <p:sldId id="698" r:id="rId40"/>
    <p:sldId id="685" r:id="rId41"/>
    <p:sldId id="672" r:id="rId42"/>
    <p:sldId id="281" r:id="rId43"/>
    <p:sldId id="282" r:id="rId44"/>
    <p:sldId id="693" r:id="rId45"/>
    <p:sldId id="256" r:id="rId46"/>
    <p:sldId id="257" r:id="rId47"/>
    <p:sldId id="688" r:id="rId48"/>
    <p:sldId id="689" r:id="rId4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CC"/>
    <a:srgbClr val="239123"/>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20" autoAdjust="0"/>
    <p:restoredTop sz="92768" autoAdjust="0"/>
  </p:normalViewPr>
  <p:slideViewPr>
    <p:cSldViewPr snapToGrid="0">
      <p:cViewPr varScale="1">
        <p:scale>
          <a:sx n="60" d="100"/>
          <a:sy n="60" d="100"/>
        </p:scale>
        <p:origin x="96" y="1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B0F1FB7-3BC1-4ABB-A97B-27AA813CEF9D}" type="datetimeFigureOut">
              <a:rPr lang="fr-FR" smtClean="0"/>
              <a:t>08/11/2019</a:t>
            </a:fld>
            <a:endParaRPr lang="fr-F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BB9E90A-4B11-4FBE-9374-A7E84307411C}" type="slidenum">
              <a:rPr lang="fr-FR" smtClean="0"/>
              <a:t>‹#›</a:t>
            </a:fld>
            <a:endParaRPr lang="fr-FR"/>
          </a:p>
        </p:txBody>
      </p:sp>
    </p:spTree>
    <p:extLst>
      <p:ext uri="{BB962C8B-B14F-4D97-AF65-F5344CB8AC3E}">
        <p14:creationId xmlns:p14="http://schemas.microsoft.com/office/powerpoint/2010/main" val="40129512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BB9E90A-4B11-4FBE-9374-A7E84307411C}" type="slidenum">
              <a:rPr lang="fr-FR" smtClean="0"/>
              <a:t>1</a:t>
            </a:fld>
            <a:endParaRPr lang="fr-FR"/>
          </a:p>
        </p:txBody>
      </p:sp>
    </p:spTree>
    <p:extLst>
      <p:ext uri="{BB962C8B-B14F-4D97-AF65-F5344CB8AC3E}">
        <p14:creationId xmlns:p14="http://schemas.microsoft.com/office/powerpoint/2010/main" val="39018863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BB9E90A-4B11-4FBE-9374-A7E84307411C}" type="slidenum">
              <a:rPr lang="fr-FR" smtClean="0"/>
              <a:t>2</a:t>
            </a:fld>
            <a:endParaRPr lang="fr-FR"/>
          </a:p>
        </p:txBody>
      </p:sp>
    </p:spTree>
    <p:extLst>
      <p:ext uri="{BB962C8B-B14F-4D97-AF65-F5344CB8AC3E}">
        <p14:creationId xmlns:p14="http://schemas.microsoft.com/office/powerpoint/2010/main" val="16179999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t>http://www.cem.org/attachments/publications/ImprovingEducation201</a:t>
            </a:r>
          </a:p>
        </p:txBody>
      </p:sp>
      <p:sp>
        <p:nvSpPr>
          <p:cNvPr id="4" name="Slide Number Placeholder 3"/>
          <p:cNvSpPr>
            <a:spLocks noGrp="1"/>
          </p:cNvSpPr>
          <p:nvPr>
            <p:ph type="sldNum" sz="quarter" idx="10"/>
          </p:nvPr>
        </p:nvSpPr>
        <p:spPr/>
        <p:txBody>
          <a:bodyPr/>
          <a:lstStyle/>
          <a:p>
            <a:fld id="{F02CAEE4-AC6C-47A5-9C90-4DB50EFC4D3B}" type="slidenum">
              <a:rPr lang="en-GB" smtClean="0">
                <a:solidFill>
                  <a:prstClr val="black"/>
                </a:solidFill>
              </a:rPr>
              <a:pPr/>
              <a:t>9</a:t>
            </a:fld>
            <a:endParaRPr lang="en-GB" dirty="0">
              <a:solidFill>
                <a:prstClr val="black"/>
              </a:solidFill>
            </a:endParaRPr>
          </a:p>
        </p:txBody>
      </p:sp>
    </p:spTree>
    <p:extLst>
      <p:ext uri="{BB962C8B-B14F-4D97-AF65-F5344CB8AC3E}">
        <p14:creationId xmlns:p14="http://schemas.microsoft.com/office/powerpoint/2010/main" val="24713803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W</a:t>
            </a:r>
          </a:p>
        </p:txBody>
      </p:sp>
      <p:sp>
        <p:nvSpPr>
          <p:cNvPr id="4" name="Slide Number Placeholder 3"/>
          <p:cNvSpPr>
            <a:spLocks noGrp="1"/>
          </p:cNvSpPr>
          <p:nvPr>
            <p:ph type="sldNum" sz="quarter" idx="10"/>
          </p:nvPr>
        </p:nvSpPr>
        <p:spPr/>
        <p:txBody>
          <a:bodyPr/>
          <a:lstStyle/>
          <a:p>
            <a:fld id="{CBB9E90A-4B11-4FBE-9374-A7E84307411C}" type="slidenum">
              <a:rPr lang="fr-FR" smtClean="0"/>
              <a:t>14</a:t>
            </a:fld>
            <a:endParaRPr lang="fr-FR"/>
          </a:p>
        </p:txBody>
      </p:sp>
    </p:spTree>
    <p:extLst>
      <p:ext uri="{BB962C8B-B14F-4D97-AF65-F5344CB8AC3E}">
        <p14:creationId xmlns:p14="http://schemas.microsoft.com/office/powerpoint/2010/main" val="29213879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sz="quarter" idx="10"/>
          </p:nvPr>
        </p:nvSpPr>
        <p:spPr/>
        <p:txBody>
          <a:bodyPr/>
          <a:lstStyle/>
          <a:p>
            <a:fld id="{CBB9E90A-4B11-4FBE-9374-A7E84307411C}" type="slidenum">
              <a:rPr lang="fr-FR" smtClean="0"/>
              <a:t>15</a:t>
            </a:fld>
            <a:endParaRPr lang="fr-FR"/>
          </a:p>
        </p:txBody>
      </p:sp>
    </p:spTree>
    <p:extLst>
      <p:ext uri="{BB962C8B-B14F-4D97-AF65-F5344CB8AC3E}">
        <p14:creationId xmlns:p14="http://schemas.microsoft.com/office/powerpoint/2010/main" val="33517110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W</a:t>
            </a:r>
          </a:p>
        </p:txBody>
      </p:sp>
      <p:sp>
        <p:nvSpPr>
          <p:cNvPr id="4" name="Slide Number Placeholder 3"/>
          <p:cNvSpPr>
            <a:spLocks noGrp="1"/>
          </p:cNvSpPr>
          <p:nvPr>
            <p:ph type="sldNum" sz="quarter" idx="10"/>
          </p:nvPr>
        </p:nvSpPr>
        <p:spPr/>
        <p:txBody>
          <a:bodyPr/>
          <a:lstStyle/>
          <a:p>
            <a:fld id="{CBB9E90A-4B11-4FBE-9374-A7E84307411C}" type="slidenum">
              <a:rPr lang="fr-FR" smtClean="0"/>
              <a:t>17</a:t>
            </a:fld>
            <a:endParaRPr lang="fr-FR"/>
          </a:p>
        </p:txBody>
      </p:sp>
    </p:spTree>
    <p:extLst>
      <p:ext uri="{BB962C8B-B14F-4D97-AF65-F5344CB8AC3E}">
        <p14:creationId xmlns:p14="http://schemas.microsoft.com/office/powerpoint/2010/main" val="33457618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 y="746125"/>
            <a:ext cx="6629400" cy="3730625"/>
          </a:xfrm>
        </p:spPr>
      </p:sp>
      <p:sp>
        <p:nvSpPr>
          <p:cNvPr id="3" name="Notes Placeholder 2"/>
          <p:cNvSpPr>
            <a:spLocks noGrp="1"/>
          </p:cNvSpPr>
          <p:nvPr>
            <p:ph type="body" idx="1"/>
          </p:nvPr>
        </p:nvSpPr>
        <p:spPr/>
        <p:txBody>
          <a:bodyPr/>
          <a:lstStyle/>
          <a:p>
            <a:r>
              <a:rPr lang="en-GB" dirty="0"/>
              <a:t>Taken from the article: ‘</a:t>
            </a:r>
            <a:r>
              <a:rPr lang="en-GB" sz="2400" b="0" i="0" u="none" strike="noStrike" kern="1200" baseline="0" dirty="0">
                <a:solidFill>
                  <a:schemeClr val="tx1"/>
                </a:solidFill>
                <a:latin typeface="+mn-lt"/>
                <a:ea typeface="+mn-ea"/>
                <a:cs typeface="+mn-cs"/>
              </a:rPr>
              <a:t>What Will Improve a Student’s Memory?’ By Daniel T Willingham </a:t>
            </a:r>
          </a:p>
          <a:p>
            <a:endParaRPr lang="en-GB" dirty="0"/>
          </a:p>
          <a:p>
            <a:r>
              <a:rPr lang="en-GB" dirty="0"/>
              <a:t>http://www.aft.org/sites/default/files/periodicals/willingham_0.pdf</a:t>
            </a:r>
          </a:p>
        </p:txBody>
      </p:sp>
      <p:sp>
        <p:nvSpPr>
          <p:cNvPr id="4" name="Slide Number Placeholder 3"/>
          <p:cNvSpPr>
            <a:spLocks noGrp="1"/>
          </p:cNvSpPr>
          <p:nvPr>
            <p:ph type="sldNum" sz="quarter" idx="10"/>
          </p:nvPr>
        </p:nvSpPr>
        <p:spPr/>
        <p:txBody>
          <a:bodyPr/>
          <a:lstStyle/>
          <a:p>
            <a:fld id="{F02CAEE4-AC6C-47A5-9C90-4DB50EFC4D3B}" type="slidenum">
              <a:rPr lang="en-GB" smtClean="0">
                <a:solidFill>
                  <a:prstClr val="black"/>
                </a:solidFill>
              </a:rPr>
              <a:pPr/>
              <a:t>20</a:t>
            </a:fld>
            <a:endParaRPr lang="en-GB">
              <a:solidFill>
                <a:prstClr val="black"/>
              </a:solidFill>
            </a:endParaRPr>
          </a:p>
        </p:txBody>
      </p:sp>
    </p:spTree>
    <p:extLst>
      <p:ext uri="{BB962C8B-B14F-4D97-AF65-F5344CB8AC3E}">
        <p14:creationId xmlns:p14="http://schemas.microsoft.com/office/powerpoint/2010/main" val="34668940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sz="quarter" idx="10"/>
          </p:nvPr>
        </p:nvSpPr>
        <p:spPr/>
        <p:txBody>
          <a:bodyPr/>
          <a:lstStyle/>
          <a:p>
            <a:fld id="{CBB9E90A-4B11-4FBE-9374-A7E84307411C}" type="slidenum">
              <a:rPr lang="fr-FR" smtClean="0"/>
              <a:t>22</a:t>
            </a:fld>
            <a:endParaRPr lang="fr-FR"/>
          </a:p>
        </p:txBody>
      </p:sp>
    </p:spTree>
    <p:extLst>
      <p:ext uri="{BB962C8B-B14F-4D97-AF65-F5344CB8AC3E}">
        <p14:creationId xmlns:p14="http://schemas.microsoft.com/office/powerpoint/2010/main" val="394377981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5923F103-BC34-4FE4-A40E-EDDEECFDA5D0}" type="datetimeFigureOut">
              <a:rPr lang="en-US" dirty="0"/>
              <a:pPr/>
              <a:t>11/8/2019</a:t>
            </a:fld>
            <a:endParaRPr lang="en-US" dirty="0"/>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r>
              <a:rPr lang="en-US" dirty="0"/>
              <a:t>
              </a:t>
            </a:r>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7318708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9C9CA7B-DFD4-44B5-8C60-D14B8CD1FB59}" type="datetimeFigureOut">
              <a:rPr lang="en-US" dirty="0"/>
              <a:t>11/8/2019</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8349036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34E6425-0181-43F2-84FC-787E803FD2F8}" type="datetimeFigureOut">
              <a:rPr lang="en-US" dirty="0"/>
              <a:t>11/8/2019</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2097489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77884BE-615F-4FAE-82F0-A11218A2D79E}" type="datetimeFigureOut">
              <a:rPr lang="fr-FR" smtClean="0"/>
              <a:t>08/11/2019</a:t>
            </a:fld>
            <a:endParaRPr lang="fr-FR" dirty="0"/>
          </a:p>
        </p:txBody>
      </p:sp>
      <p:sp>
        <p:nvSpPr>
          <p:cNvPr id="6" name="Footer Placeholder 5"/>
          <p:cNvSpPr>
            <a:spLocks noGrp="1"/>
          </p:cNvSpPr>
          <p:nvPr>
            <p:ph type="ftr" sz="quarter" idx="11"/>
          </p:nvPr>
        </p:nvSpPr>
        <p:spPr/>
        <p:txBody>
          <a:bodyPr/>
          <a:lstStyle/>
          <a:p>
            <a:endParaRPr lang="fr-FR" dirty="0"/>
          </a:p>
        </p:txBody>
      </p:sp>
      <p:sp>
        <p:nvSpPr>
          <p:cNvPr id="7" name="Slide Number Placeholder 6"/>
          <p:cNvSpPr>
            <a:spLocks noGrp="1"/>
          </p:cNvSpPr>
          <p:nvPr>
            <p:ph type="sldNum" sz="quarter" idx="12"/>
          </p:nvPr>
        </p:nvSpPr>
        <p:spPr/>
        <p:txBody>
          <a:bodyPr/>
          <a:lstStyle/>
          <a:p>
            <a:fld id="{539F909A-FD8C-48EB-9C95-82252AC9C4C4}" type="slidenum">
              <a:rPr lang="fr-FR" smtClean="0"/>
              <a:t>‹#›</a:t>
            </a:fld>
            <a:endParaRPr lang="fr-FR" dirty="0"/>
          </a:p>
        </p:txBody>
      </p:sp>
    </p:spTree>
    <p:extLst>
      <p:ext uri="{BB962C8B-B14F-4D97-AF65-F5344CB8AC3E}">
        <p14:creationId xmlns:p14="http://schemas.microsoft.com/office/powerpoint/2010/main" val="16328134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77884BE-615F-4FAE-82F0-A11218A2D79E}" type="datetimeFigureOut">
              <a:rPr lang="fr-FR" smtClean="0"/>
              <a:t>08/11/2019</a:t>
            </a:fld>
            <a:endParaRPr lang="fr-FR" dirty="0"/>
          </a:p>
        </p:txBody>
      </p:sp>
      <p:sp>
        <p:nvSpPr>
          <p:cNvPr id="8" name="Footer Placeholder 7"/>
          <p:cNvSpPr>
            <a:spLocks noGrp="1"/>
          </p:cNvSpPr>
          <p:nvPr>
            <p:ph type="ftr" sz="quarter" idx="11"/>
          </p:nvPr>
        </p:nvSpPr>
        <p:spPr/>
        <p:txBody>
          <a:bodyPr/>
          <a:lstStyle/>
          <a:p>
            <a:endParaRPr lang="fr-FR" dirty="0"/>
          </a:p>
        </p:txBody>
      </p:sp>
      <p:sp>
        <p:nvSpPr>
          <p:cNvPr id="9" name="Slide Number Placeholder 8"/>
          <p:cNvSpPr>
            <a:spLocks noGrp="1"/>
          </p:cNvSpPr>
          <p:nvPr>
            <p:ph type="sldNum" sz="quarter" idx="12"/>
          </p:nvPr>
        </p:nvSpPr>
        <p:spPr/>
        <p:txBody>
          <a:bodyPr/>
          <a:lstStyle/>
          <a:p>
            <a:fld id="{539F909A-FD8C-48EB-9C95-82252AC9C4C4}" type="slidenum">
              <a:rPr lang="fr-FR" smtClean="0"/>
              <a:t>‹#›</a:t>
            </a:fld>
            <a:endParaRPr lang="fr-FR" dirty="0"/>
          </a:p>
        </p:txBody>
      </p:sp>
    </p:spTree>
    <p:extLst>
      <p:ext uri="{BB962C8B-B14F-4D97-AF65-F5344CB8AC3E}">
        <p14:creationId xmlns:p14="http://schemas.microsoft.com/office/powerpoint/2010/main" val="16808006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77884BE-615F-4FAE-82F0-A11218A2D79E}" type="datetimeFigureOut">
              <a:rPr lang="fr-FR" smtClean="0"/>
              <a:t>08/11/2019</a:t>
            </a:fld>
            <a:endParaRPr lang="fr-FR" dirty="0"/>
          </a:p>
        </p:txBody>
      </p:sp>
      <p:sp>
        <p:nvSpPr>
          <p:cNvPr id="4" name="Footer Placeholder 3"/>
          <p:cNvSpPr>
            <a:spLocks noGrp="1"/>
          </p:cNvSpPr>
          <p:nvPr>
            <p:ph type="ftr" sz="quarter" idx="11"/>
          </p:nvPr>
        </p:nvSpPr>
        <p:spPr/>
        <p:txBody>
          <a:bodyPr/>
          <a:lstStyle/>
          <a:p>
            <a:endParaRPr lang="fr-FR" dirty="0"/>
          </a:p>
        </p:txBody>
      </p:sp>
      <p:sp>
        <p:nvSpPr>
          <p:cNvPr id="5" name="Slide Number Placeholder 4"/>
          <p:cNvSpPr>
            <a:spLocks noGrp="1"/>
          </p:cNvSpPr>
          <p:nvPr>
            <p:ph type="sldNum" sz="quarter" idx="12"/>
          </p:nvPr>
        </p:nvSpPr>
        <p:spPr/>
        <p:txBody>
          <a:bodyPr/>
          <a:lstStyle/>
          <a:p>
            <a:fld id="{539F909A-FD8C-48EB-9C95-82252AC9C4C4}" type="slidenum">
              <a:rPr lang="fr-FR" smtClean="0"/>
              <a:t>‹#›</a:t>
            </a:fld>
            <a:endParaRPr lang="fr-FR" dirty="0"/>
          </a:p>
        </p:txBody>
      </p:sp>
    </p:spTree>
    <p:extLst>
      <p:ext uri="{BB962C8B-B14F-4D97-AF65-F5344CB8AC3E}">
        <p14:creationId xmlns:p14="http://schemas.microsoft.com/office/powerpoint/2010/main" val="11378368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7884BE-615F-4FAE-82F0-A11218A2D79E}" type="datetimeFigureOut">
              <a:rPr lang="fr-FR" smtClean="0"/>
              <a:t>08/11/2019</a:t>
            </a:fld>
            <a:endParaRPr lang="fr-FR" dirty="0"/>
          </a:p>
        </p:txBody>
      </p:sp>
      <p:sp>
        <p:nvSpPr>
          <p:cNvPr id="3" name="Footer Placeholder 2"/>
          <p:cNvSpPr>
            <a:spLocks noGrp="1"/>
          </p:cNvSpPr>
          <p:nvPr>
            <p:ph type="ftr" sz="quarter" idx="11"/>
          </p:nvPr>
        </p:nvSpPr>
        <p:spPr/>
        <p:txBody>
          <a:bodyPr/>
          <a:lstStyle/>
          <a:p>
            <a:endParaRPr lang="fr-FR" dirty="0"/>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539F909A-FD8C-48EB-9C95-82252AC9C4C4}" type="slidenum">
              <a:rPr lang="fr-FR" smtClean="0"/>
              <a:t>‹#›</a:t>
            </a:fld>
            <a:endParaRPr lang="fr-FR" dirty="0"/>
          </a:p>
        </p:txBody>
      </p:sp>
    </p:spTree>
    <p:extLst>
      <p:ext uri="{BB962C8B-B14F-4D97-AF65-F5344CB8AC3E}">
        <p14:creationId xmlns:p14="http://schemas.microsoft.com/office/powerpoint/2010/main" val="32479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6E86A4C-8E40-4F87-A4F0-01A0687C5742}" type="datetimeFigureOut">
              <a:rPr lang="en-US" dirty="0"/>
              <a:t>11/8/2019</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0743748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35E72C73-2D91-4E12-BA25-F0AA0C03599B}" type="datetimeFigureOut">
              <a:rPr lang="en-US" dirty="0"/>
              <a:t>11/8/2019</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9775988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23A1CC3-2375-41D4-9E03-427CAF2A4C1A}" type="datetimeFigureOut">
              <a:rPr lang="en-US" dirty="0"/>
              <a:t>11/8/2019</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6577490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AFF16868-8199-4C2C-A5B1-63AEE139F88E}" type="datetimeFigureOut">
              <a:rPr lang="en-US" dirty="0"/>
              <a:t>11/8/2019</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0509091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AAD9FF7F-6988-44CC-821B-644E70CD2F73}" type="datetimeFigureOut">
              <a:rPr lang="en-US" dirty="0"/>
              <a:t>11/8/2019</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0267158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C12C299-16B2-4475-990D-751901EACC14}" type="datetimeFigureOut">
              <a:rPr lang="en-US" dirty="0"/>
              <a:t>11/8/2019</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3250754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FE86839-B9D8-4651-8783-F325ECE74E65}" type="datetimeFigureOut">
              <a:rPr lang="en-US" dirty="0"/>
              <a:t>11/8/2019</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0577791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D484F64-32F6-45C5-931F-ADC1662401D0}" type="datetimeFigureOut">
              <a:rPr lang="en-US" dirty="0"/>
              <a:t>11/8/2019</a:t>
            </a:fld>
            <a:endParaRPr lang="en-US" dirty="0"/>
          </a:p>
        </p:txBody>
      </p:sp>
      <p:sp>
        <p:nvSpPr>
          <p:cNvPr id="8" name="Footer Placeholder 7"/>
          <p:cNvSpPr>
            <a:spLocks noGrp="1"/>
          </p:cNvSpPr>
          <p:nvPr>
            <p:ph type="ftr" sz="quarter" idx="11"/>
          </p:nvPr>
        </p:nvSpPr>
        <p:spPr>
          <a:xfrm>
            <a:off x="561111" y="6391838"/>
            <a:ext cx="3644282" cy="304801"/>
          </a:xfrm>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1169723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53086D93-FCAC-47E0-A2EE-787E62CA814C}" type="datetimeFigureOut">
              <a:rPr lang="en-US" dirty="0"/>
              <a:t>11/8/2019</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2791675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CDA879A6-0FD0-4734-A311-86BFCA472E6E}" type="datetimeFigureOut">
              <a:rPr lang="en-US" dirty="0"/>
              <a:t>11/8/2019</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27925291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2C1E2C2-E7B0-4A48-B013-AC2F229AEA62}" type="datetimeFigureOut">
              <a:rPr lang="en-GB" smtClean="0"/>
              <a:t>08/11/2019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42067A-FD9B-46AA-876F-8C71855EDDC0}" type="slidenum">
              <a:rPr lang="en-GB" smtClean="0"/>
              <a:t>‹#›</a:t>
            </a:fld>
            <a:endParaRPr lang="en-GB"/>
          </a:p>
        </p:txBody>
      </p:sp>
    </p:spTree>
    <p:extLst>
      <p:ext uri="{BB962C8B-B14F-4D97-AF65-F5344CB8AC3E}">
        <p14:creationId xmlns:p14="http://schemas.microsoft.com/office/powerpoint/2010/main" val="76537147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2C1E2C2-E7B0-4A48-B013-AC2F229AEA62}" type="datetimeFigureOut">
              <a:rPr lang="en-GB" smtClean="0"/>
              <a:t>08/11/2019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42067A-FD9B-46AA-876F-8C71855EDDC0}" type="slidenum">
              <a:rPr lang="en-GB" smtClean="0"/>
              <a:t>‹#›</a:t>
            </a:fld>
            <a:endParaRPr lang="en-GB"/>
          </a:p>
        </p:txBody>
      </p:sp>
    </p:spTree>
    <p:extLst>
      <p:ext uri="{BB962C8B-B14F-4D97-AF65-F5344CB8AC3E}">
        <p14:creationId xmlns:p14="http://schemas.microsoft.com/office/powerpoint/2010/main" val="265874072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2C1E2C2-E7B0-4A48-B013-AC2F229AEA62}" type="datetimeFigureOut">
              <a:rPr lang="en-GB" smtClean="0"/>
              <a:t>08/11/2019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42067A-FD9B-46AA-876F-8C71855EDDC0}" type="slidenum">
              <a:rPr lang="en-GB" smtClean="0"/>
              <a:t>‹#›</a:t>
            </a:fld>
            <a:endParaRPr lang="en-GB"/>
          </a:p>
        </p:txBody>
      </p:sp>
    </p:spTree>
    <p:extLst>
      <p:ext uri="{BB962C8B-B14F-4D97-AF65-F5344CB8AC3E}">
        <p14:creationId xmlns:p14="http://schemas.microsoft.com/office/powerpoint/2010/main" val="270794151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2C1E2C2-E7B0-4A48-B013-AC2F229AEA62}" type="datetimeFigureOut">
              <a:rPr lang="en-GB" smtClean="0"/>
              <a:t>08/11/2019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A42067A-FD9B-46AA-876F-8C71855EDDC0}" type="slidenum">
              <a:rPr lang="en-GB" smtClean="0"/>
              <a:t>‹#›</a:t>
            </a:fld>
            <a:endParaRPr lang="en-GB"/>
          </a:p>
        </p:txBody>
      </p:sp>
    </p:spTree>
    <p:extLst>
      <p:ext uri="{BB962C8B-B14F-4D97-AF65-F5344CB8AC3E}">
        <p14:creationId xmlns:p14="http://schemas.microsoft.com/office/powerpoint/2010/main" val="411750871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2C1E2C2-E7B0-4A48-B013-AC2F229AEA62}" type="datetimeFigureOut">
              <a:rPr lang="en-GB" smtClean="0"/>
              <a:t>08/11/2019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A42067A-FD9B-46AA-876F-8C71855EDDC0}" type="slidenum">
              <a:rPr lang="en-GB" smtClean="0"/>
              <a:t>‹#›</a:t>
            </a:fld>
            <a:endParaRPr lang="en-GB"/>
          </a:p>
        </p:txBody>
      </p:sp>
    </p:spTree>
    <p:extLst>
      <p:ext uri="{BB962C8B-B14F-4D97-AF65-F5344CB8AC3E}">
        <p14:creationId xmlns:p14="http://schemas.microsoft.com/office/powerpoint/2010/main" val="392119438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2C1E2C2-E7B0-4A48-B013-AC2F229AEA62}" type="datetimeFigureOut">
              <a:rPr lang="en-GB" smtClean="0"/>
              <a:t>08/11/2019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A42067A-FD9B-46AA-876F-8C71855EDDC0}" type="slidenum">
              <a:rPr lang="en-GB" smtClean="0"/>
              <a:t>‹#›</a:t>
            </a:fld>
            <a:endParaRPr lang="en-GB"/>
          </a:p>
        </p:txBody>
      </p:sp>
    </p:spTree>
    <p:extLst>
      <p:ext uri="{BB962C8B-B14F-4D97-AF65-F5344CB8AC3E}">
        <p14:creationId xmlns:p14="http://schemas.microsoft.com/office/powerpoint/2010/main" val="341186568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2C1E2C2-E7B0-4A48-B013-AC2F229AEA62}" type="datetimeFigureOut">
              <a:rPr lang="en-GB" smtClean="0"/>
              <a:t>08/11/2019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A42067A-FD9B-46AA-876F-8C71855EDDC0}" type="slidenum">
              <a:rPr lang="en-GB" smtClean="0"/>
              <a:t>‹#›</a:t>
            </a:fld>
            <a:endParaRPr lang="en-GB"/>
          </a:p>
        </p:txBody>
      </p:sp>
    </p:spTree>
    <p:extLst>
      <p:ext uri="{BB962C8B-B14F-4D97-AF65-F5344CB8AC3E}">
        <p14:creationId xmlns:p14="http://schemas.microsoft.com/office/powerpoint/2010/main" val="177696730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2C1E2C2-E7B0-4A48-B013-AC2F229AEA62}" type="datetimeFigureOut">
              <a:rPr lang="en-GB" smtClean="0"/>
              <a:t>08/11/2019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A42067A-FD9B-46AA-876F-8C71855EDDC0}" type="slidenum">
              <a:rPr lang="en-GB" smtClean="0"/>
              <a:t>‹#›</a:t>
            </a:fld>
            <a:endParaRPr lang="en-GB"/>
          </a:p>
        </p:txBody>
      </p:sp>
    </p:spTree>
    <p:extLst>
      <p:ext uri="{BB962C8B-B14F-4D97-AF65-F5344CB8AC3E}">
        <p14:creationId xmlns:p14="http://schemas.microsoft.com/office/powerpoint/2010/main" val="281900912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2C1E2C2-E7B0-4A48-B013-AC2F229AEA62}" type="datetimeFigureOut">
              <a:rPr lang="en-GB" smtClean="0"/>
              <a:t>08/11/2019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A42067A-FD9B-46AA-876F-8C71855EDDC0}" type="slidenum">
              <a:rPr lang="en-GB" smtClean="0"/>
              <a:t>‹#›</a:t>
            </a:fld>
            <a:endParaRPr lang="en-GB"/>
          </a:p>
        </p:txBody>
      </p:sp>
    </p:spTree>
    <p:extLst>
      <p:ext uri="{BB962C8B-B14F-4D97-AF65-F5344CB8AC3E}">
        <p14:creationId xmlns:p14="http://schemas.microsoft.com/office/powerpoint/2010/main" val="37906795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2C1E2C2-E7B0-4A48-B013-AC2F229AEA62}" type="datetimeFigureOut">
              <a:rPr lang="en-GB" smtClean="0"/>
              <a:t>08/11/2019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42067A-FD9B-46AA-876F-8C71855EDDC0}" type="slidenum">
              <a:rPr lang="en-GB" smtClean="0"/>
              <a:t>‹#›</a:t>
            </a:fld>
            <a:endParaRPr lang="en-GB"/>
          </a:p>
        </p:txBody>
      </p:sp>
    </p:spTree>
    <p:extLst>
      <p:ext uri="{BB962C8B-B14F-4D97-AF65-F5344CB8AC3E}">
        <p14:creationId xmlns:p14="http://schemas.microsoft.com/office/powerpoint/2010/main" val="428003393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2C1E2C2-E7B0-4A48-B013-AC2F229AEA62}" type="datetimeFigureOut">
              <a:rPr lang="en-GB" smtClean="0"/>
              <a:t>08/11/2019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42067A-FD9B-46AA-876F-8C71855EDDC0}" type="slidenum">
              <a:rPr lang="en-GB" smtClean="0"/>
              <a:t>‹#›</a:t>
            </a:fld>
            <a:endParaRPr lang="en-GB"/>
          </a:p>
        </p:txBody>
      </p:sp>
    </p:spTree>
    <p:extLst>
      <p:ext uri="{BB962C8B-B14F-4D97-AF65-F5344CB8AC3E}">
        <p14:creationId xmlns:p14="http://schemas.microsoft.com/office/powerpoint/2010/main" val="20883511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theme" Target="../theme/theme2.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2BE451C3-0FF4-47C4-B829-773ADF60F88C}" type="datetimeFigureOut">
              <a:rPr lang="en-US" dirty="0"/>
              <a:t>11/8/2019</a:t>
            </a:fld>
            <a:endParaRPr lang="en-US"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r>
              <a:rPr lang="en-US" dirty="0"/>
              <a:t>
              </a:t>
            </a:r>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3374852258"/>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2C1E2C2-E7B0-4A48-B013-AC2F229AEA62}" type="datetimeFigureOut">
              <a:rPr lang="en-GB" smtClean="0"/>
              <a:t>08/11/2019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A42067A-FD9B-46AA-876F-8C71855EDDC0}" type="slidenum">
              <a:rPr lang="en-GB" smtClean="0"/>
              <a:t>‹#›</a:t>
            </a:fld>
            <a:endParaRPr lang="en-GB"/>
          </a:p>
        </p:txBody>
      </p:sp>
    </p:spTree>
    <p:extLst>
      <p:ext uri="{BB962C8B-B14F-4D97-AF65-F5344CB8AC3E}">
        <p14:creationId xmlns:p14="http://schemas.microsoft.com/office/powerpoint/2010/main" val="2691931521"/>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hyperlink" Target="http://mumsgather.blogspot.com/2011_01_01_archive.html" TargetMode="External"/><Relationship Id="rId3" Type="http://schemas.openxmlformats.org/officeDocument/2006/relationships/hyperlink" Target="http://kiranashraf.blogspot.com/2011/01/warning-frustration-ahed.html" TargetMode="External"/><Relationship Id="rId7" Type="http://schemas.openxmlformats.org/officeDocument/2006/relationships/hyperlink" Target="https://avueltasconlalengua.wordpress.com/2013/05/03" TargetMode="External"/><Relationship Id="rId2" Type="http://schemas.openxmlformats.org/officeDocument/2006/relationships/image" Target="../media/image3.jpg"/><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hyperlink" Target="http://www.flickr.com/photos/heatsink/110859301/" TargetMode="External"/><Relationship Id="rId4" Type="http://schemas.openxmlformats.org/officeDocument/2006/relationships/hyperlink" Target="http://coalcrackerclassroom.wordpress.com/"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4.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4.xml"/><Relationship Id="rId5" Type="http://schemas.openxmlformats.org/officeDocument/2006/relationships/image" Target="../media/image12.jpeg"/><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neurodojo.blogspot.com/2013_02_01_archive.html" TargetMode="External"/><Relationship Id="rId2" Type="http://schemas.openxmlformats.org/officeDocument/2006/relationships/image" Target="../media/image3.jpg"/><Relationship Id="rId1" Type="http://schemas.openxmlformats.org/officeDocument/2006/relationships/slideLayout" Target="../slideLayouts/slideLayout7.xml"/><Relationship Id="rId6" Type="http://schemas.openxmlformats.org/officeDocument/2006/relationships/image" Target="../media/image14.gif"/><Relationship Id="rId5" Type="http://schemas.openxmlformats.org/officeDocument/2006/relationships/hyperlink" Target="https://pixabay.com/en/brain-head-science-human-biology-296508/" TargetMode="Externa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g"/><Relationship Id="rId1" Type="http://schemas.openxmlformats.org/officeDocument/2006/relationships/slideLayout" Target="../slideLayouts/slideLayout7.xml"/><Relationship Id="rId4" Type="http://schemas.openxmlformats.org/officeDocument/2006/relationships/hyperlink" Target="http://www.nesta.org.uk/blog/cognitive-government"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5.jpg"/><Relationship Id="rId1" Type="http://schemas.openxmlformats.org/officeDocument/2006/relationships/slideLayout" Target="../slideLayouts/slideLayout7.xml"/><Relationship Id="rId4" Type="http://schemas.openxmlformats.org/officeDocument/2006/relationships/hyperlink" Target="http://www.nesta.org.uk/blog/cognitive-government"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hyperlink" Target="http://www.nesta.org.uk/blog/cognitive-government"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hyperlink" Target="http://www.nesta.org.uk/blog/cognitive-government"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0.tif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tif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9.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png"/><Relationship Id="rId1" Type="http://schemas.openxmlformats.org/officeDocument/2006/relationships/slideLayout" Target="../slideLayouts/slideLayout19.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19.xml"/></Relationships>
</file>

<file path=ppt/slides/_rels/slide36.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9.xml"/></Relationships>
</file>

<file path=ppt/slides/_rels/slide37.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9.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19.xml"/></Relationships>
</file>

<file path=ppt/slides/_rels/slide39.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9.xml"/></Relationships>
</file>

<file path=ppt/slides/_rels/slide40.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9.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3.xml.rels><?xml version="1.0" encoding="UTF-8" standalone="yes"?>
<Relationships xmlns="http://schemas.openxmlformats.org/package/2006/relationships"><Relationship Id="rId2" Type="http://schemas.openxmlformats.org/officeDocument/2006/relationships/image" Target="../media/image45.emf"/><Relationship Id="rId1" Type="http://schemas.openxmlformats.org/officeDocument/2006/relationships/slideLayout" Target="../slideLayouts/slideLayout19.xml"/></Relationships>
</file>

<file path=ppt/slides/_rels/slide44.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19.xml"/></Relationships>
</file>

<file path=ppt/slides/_rels/slide45.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19.xml"/></Relationships>
</file>

<file path=ppt/slides/_rels/slide46.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9.xml"/></Relationships>
</file>

<file path=ppt/slides/_rels/slide4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3D5C71-0191-477A-8E16-C25DC43E8D48}"/>
              </a:ext>
            </a:extLst>
          </p:cNvPr>
          <p:cNvSpPr txBox="1">
            <a:spLocks/>
          </p:cNvSpPr>
          <p:nvPr/>
        </p:nvSpPr>
        <p:spPr>
          <a:xfrm>
            <a:off x="1943537" y="1409679"/>
            <a:ext cx="8030192" cy="3878329"/>
          </a:xfrm>
          <a:prstGeom prst="rect">
            <a:avLst/>
          </a:prstGeom>
          <a:ln w="57150">
            <a:solidFill>
              <a:schemeClr val="accent2"/>
            </a:solidFill>
          </a:ln>
        </p:spPr>
        <p:style>
          <a:lnRef idx="1">
            <a:schemeClr val="accent6"/>
          </a:lnRef>
          <a:fillRef idx="2">
            <a:schemeClr val="accent6"/>
          </a:fillRef>
          <a:effectRef idx="1">
            <a:schemeClr val="accent6"/>
          </a:effectRef>
          <a:fontRef idx="minor">
            <a:schemeClr val="dk1"/>
          </a:fontRef>
        </p:style>
        <p:txBody>
          <a:bodyPr>
            <a:normAutofit fontScale="90000" lnSpcReduction="20000"/>
          </a:bodyPr>
          <a:lstStyle>
            <a:lvl1pPr algn="ctr" defTabSz="758495" rtl="0" eaLnBrk="1" latinLnBrk="0" hangingPunct="1">
              <a:spcBef>
                <a:spcPct val="0"/>
              </a:spcBef>
              <a:buNone/>
              <a:defRPr sz="37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endParaRPr lang="en-GB" sz="6600" dirty="0">
              <a:ln w="0"/>
              <a:solidFill>
                <a:schemeClr val="tx1"/>
              </a:solidFill>
              <a:effectLst>
                <a:outerShdw blurRad="38100" dist="19050" dir="2700000" algn="tl" rotWithShape="0">
                  <a:schemeClr val="dk1">
                    <a:alpha val="40000"/>
                  </a:schemeClr>
                </a:outerShdw>
              </a:effectLst>
            </a:endParaRPr>
          </a:p>
          <a:p>
            <a:r>
              <a:rPr lang="en-GB" sz="9800" dirty="0">
                <a:ln w="0"/>
                <a:solidFill>
                  <a:schemeClr val="tx1"/>
                </a:solidFill>
                <a:effectLst>
                  <a:outerShdw blurRad="38100" dist="19050" dir="2700000" algn="tl" rotWithShape="0">
                    <a:schemeClr val="dk1">
                      <a:alpha val="40000"/>
                    </a:schemeClr>
                  </a:outerShdw>
                </a:effectLst>
              </a:rPr>
              <a:t>KS4 Success Evening</a:t>
            </a:r>
          </a:p>
          <a:p>
            <a:r>
              <a:rPr lang="en-GB" sz="7300" dirty="0">
                <a:ln w="0"/>
                <a:solidFill>
                  <a:srgbClr val="FF0000"/>
                </a:solidFill>
                <a:effectLst>
                  <a:outerShdw blurRad="38100" dist="19050" dir="2700000" algn="tl" rotWithShape="0">
                    <a:schemeClr val="dk1">
                      <a:alpha val="40000"/>
                    </a:schemeClr>
                  </a:outerShdw>
                </a:effectLst>
              </a:rPr>
              <a:t>Year 11 </a:t>
            </a:r>
          </a:p>
          <a:p>
            <a:endParaRPr lang="en-GB" sz="9800" dirty="0">
              <a:ln w="0"/>
              <a:solidFill>
                <a:schemeClr val="tx1"/>
              </a:solidFill>
              <a:effectLst>
                <a:outerShdw blurRad="38100" dist="19050" dir="2700000" algn="tl" rotWithShape="0">
                  <a:schemeClr val="dk1">
                    <a:alpha val="40000"/>
                  </a:schemeClr>
                </a:outerShdw>
              </a:effectLst>
            </a:endParaRPr>
          </a:p>
          <a:p>
            <a:endParaRPr lang="en-GB" sz="6600" dirty="0">
              <a:ln w="0"/>
              <a:solidFill>
                <a:schemeClr val="tx1"/>
              </a:solidFill>
              <a:effectLst>
                <a:outerShdw blurRad="38100" dist="19050" dir="2700000" algn="tl" rotWithShape="0">
                  <a:schemeClr val="dk1">
                    <a:alpha val="40000"/>
                  </a:schemeClr>
                </a:outerShdw>
              </a:effectLst>
            </a:endParaRPr>
          </a:p>
        </p:txBody>
      </p:sp>
      <p:pic>
        <p:nvPicPr>
          <p:cNvPr id="1026" name="Picture 2" descr="Image result for cartoon teenage student"/>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76873" y="3798597"/>
            <a:ext cx="2848882" cy="28488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84878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1383011-8B97-476B-A04B-07D8FE4C581F}"/>
              </a:ext>
            </a:extLst>
          </p:cNvPr>
          <p:cNvSpPr txBox="1"/>
          <p:nvPr/>
        </p:nvSpPr>
        <p:spPr>
          <a:xfrm>
            <a:off x="906105" y="1832407"/>
            <a:ext cx="11074400" cy="646331"/>
          </a:xfrm>
          <a:prstGeom prst="rect">
            <a:avLst/>
          </a:prstGeom>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US" sz="3600" dirty="0"/>
              <a:t>How to revise effectively</a:t>
            </a:r>
            <a:endParaRPr lang="en-GB" sz="3600" dirty="0"/>
          </a:p>
        </p:txBody>
      </p:sp>
      <p:sp>
        <p:nvSpPr>
          <p:cNvPr id="4" name="TextBox 3">
            <a:extLst>
              <a:ext uri="{FF2B5EF4-FFF2-40B4-BE49-F238E27FC236}">
                <a16:creationId xmlns:a16="http://schemas.microsoft.com/office/drawing/2014/main" id="{C1383011-8B97-476B-A04B-07D8FE4C581F}"/>
              </a:ext>
            </a:extLst>
          </p:cNvPr>
          <p:cNvSpPr txBox="1"/>
          <p:nvPr/>
        </p:nvSpPr>
        <p:spPr>
          <a:xfrm>
            <a:off x="906103" y="2769352"/>
            <a:ext cx="11074403" cy="646331"/>
          </a:xfrm>
          <a:prstGeom prst="rect">
            <a:avLst/>
          </a:prstGeom>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US" sz="3600" dirty="0"/>
              <a:t>What can </a:t>
            </a:r>
            <a:r>
              <a:rPr lang="en-US" sz="3600" u="sng" dirty="0"/>
              <a:t>YOU</a:t>
            </a:r>
            <a:r>
              <a:rPr lang="en-US" sz="3600" dirty="0"/>
              <a:t> do as parents?</a:t>
            </a:r>
            <a:endParaRPr lang="en-GB" sz="3600" dirty="0"/>
          </a:p>
        </p:txBody>
      </p:sp>
      <p:sp>
        <p:nvSpPr>
          <p:cNvPr id="6" name="TextBox 5">
            <a:extLst>
              <a:ext uri="{FF2B5EF4-FFF2-40B4-BE49-F238E27FC236}">
                <a16:creationId xmlns:a16="http://schemas.microsoft.com/office/drawing/2014/main" id="{C1383011-8B97-476B-A04B-07D8FE4C581F}"/>
              </a:ext>
            </a:extLst>
          </p:cNvPr>
          <p:cNvSpPr txBox="1"/>
          <p:nvPr/>
        </p:nvSpPr>
        <p:spPr>
          <a:xfrm>
            <a:off x="906104" y="3706297"/>
            <a:ext cx="11074401" cy="646331"/>
          </a:xfrm>
          <a:prstGeom prst="rect">
            <a:avLst/>
          </a:prstGeom>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US" sz="3600" dirty="0"/>
              <a:t>The new grading system</a:t>
            </a:r>
            <a:endParaRPr lang="en-GB" sz="3600" dirty="0"/>
          </a:p>
        </p:txBody>
      </p:sp>
      <p:sp>
        <p:nvSpPr>
          <p:cNvPr id="8" name="TextBox 7">
            <a:extLst>
              <a:ext uri="{FF2B5EF4-FFF2-40B4-BE49-F238E27FC236}">
                <a16:creationId xmlns:a16="http://schemas.microsoft.com/office/drawing/2014/main" id="{C1383011-8B97-476B-A04B-07D8FE4C581F}"/>
              </a:ext>
            </a:extLst>
          </p:cNvPr>
          <p:cNvSpPr txBox="1"/>
          <p:nvPr/>
        </p:nvSpPr>
        <p:spPr>
          <a:xfrm>
            <a:off x="906103" y="4643242"/>
            <a:ext cx="11074403" cy="646331"/>
          </a:xfrm>
          <a:prstGeom prst="rect">
            <a:avLst/>
          </a:prstGeom>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US" sz="3600" dirty="0"/>
              <a:t>Exams, timetable, structure and expectations</a:t>
            </a:r>
            <a:endParaRPr lang="en-GB" sz="3600" dirty="0"/>
          </a:p>
        </p:txBody>
      </p:sp>
      <p:sp>
        <p:nvSpPr>
          <p:cNvPr id="9" name="TextBox 8">
            <a:extLst>
              <a:ext uri="{FF2B5EF4-FFF2-40B4-BE49-F238E27FC236}">
                <a16:creationId xmlns:a16="http://schemas.microsoft.com/office/drawing/2014/main" id="{C1383011-8B97-476B-A04B-07D8FE4C581F}"/>
              </a:ext>
            </a:extLst>
          </p:cNvPr>
          <p:cNvSpPr txBox="1"/>
          <p:nvPr/>
        </p:nvSpPr>
        <p:spPr>
          <a:xfrm>
            <a:off x="582643" y="696846"/>
            <a:ext cx="7852230" cy="646331"/>
          </a:xfrm>
          <a:prstGeom prst="rect">
            <a:avLst/>
          </a:prstGeom>
          <a:solidFill>
            <a:schemeClr val="accent1">
              <a:lumMod val="60000"/>
              <a:lumOff val="40000"/>
            </a:schemeClr>
          </a:solidFill>
          <a:ln/>
          <a:scene3d>
            <a:camera prst="orthographicFront"/>
            <a:lightRig rig="threePt" dir="t"/>
          </a:scene3d>
          <a:sp3d>
            <a:bevelT/>
          </a:sp3d>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US" sz="3600" dirty="0"/>
              <a:t>So what’s it all about?</a:t>
            </a:r>
            <a:endParaRPr lang="en-GB" sz="3600" dirty="0"/>
          </a:p>
        </p:txBody>
      </p:sp>
      <p:sp>
        <p:nvSpPr>
          <p:cNvPr id="7" name="TextBox 6">
            <a:extLst>
              <a:ext uri="{FF2B5EF4-FFF2-40B4-BE49-F238E27FC236}">
                <a16:creationId xmlns:a16="http://schemas.microsoft.com/office/drawing/2014/main" id="{508C59CD-F1A5-48DA-A6FD-D02068306045}"/>
              </a:ext>
            </a:extLst>
          </p:cNvPr>
          <p:cNvSpPr txBox="1"/>
          <p:nvPr/>
        </p:nvSpPr>
        <p:spPr>
          <a:xfrm>
            <a:off x="906102" y="5580187"/>
            <a:ext cx="11074403" cy="646331"/>
          </a:xfrm>
          <a:prstGeom prst="rect">
            <a:avLst/>
          </a:prstGeom>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US" sz="3600" dirty="0"/>
              <a:t>The Future</a:t>
            </a:r>
            <a:endParaRPr lang="en-GB" sz="3600" dirty="0"/>
          </a:p>
        </p:txBody>
      </p:sp>
    </p:spTree>
    <p:extLst>
      <p:ext uri="{BB962C8B-B14F-4D97-AF65-F5344CB8AC3E}">
        <p14:creationId xmlns:p14="http://schemas.microsoft.com/office/powerpoint/2010/main" val="18963978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 close up of a logo&#10;&#10;Description generated with very high confidence">
            <a:extLst>
              <a:ext uri="{FF2B5EF4-FFF2-40B4-BE49-F238E27FC236}">
                <a16:creationId xmlns:a16="http://schemas.microsoft.com/office/drawing/2014/main" id="{1738F5E9-3B94-41E5-9273-A047664ABDBF}"/>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4013815" y="3857230"/>
            <a:ext cx="9525" cy="9525"/>
          </a:xfrm>
          <a:prstGeom prst="rect">
            <a:avLst/>
          </a:prstGeom>
        </p:spPr>
      </p:pic>
      <p:pic>
        <p:nvPicPr>
          <p:cNvPr id="13" name="Picture 12" descr="A close up of a logo&#10;&#10;Description generated with very high confidence">
            <a:extLst>
              <a:ext uri="{FF2B5EF4-FFF2-40B4-BE49-F238E27FC236}">
                <a16:creationId xmlns:a16="http://schemas.microsoft.com/office/drawing/2014/main" id="{065A1524-3AAF-4B59-8C67-C2BE1FDF54E6}"/>
              </a:ext>
            </a:extLst>
          </p:cNvPr>
          <p:cNvPicPr>
            <a:picLocks noChangeAspect="1"/>
          </p:cNvPicPr>
          <p:nvPr/>
        </p:nvPicPr>
        <p:blipFill>
          <a:blip r:embed="rId2">
            <a:extLst>
              <a:ext uri="{837473B0-CC2E-450A-ABE3-18F120FF3D39}">
                <a1611:picAttrSrcUrl xmlns:a1611="http://schemas.microsoft.com/office/drawing/2016/11/main" r:id="rId4"/>
              </a:ext>
            </a:extLst>
          </a:blip>
          <a:stretch>
            <a:fillRect/>
          </a:stretch>
        </p:blipFill>
        <p:spPr>
          <a:xfrm>
            <a:off x="6122068" y="2514814"/>
            <a:ext cx="9525" cy="9525"/>
          </a:xfrm>
          <a:prstGeom prst="rect">
            <a:avLst/>
          </a:prstGeom>
        </p:spPr>
      </p:pic>
      <p:pic>
        <p:nvPicPr>
          <p:cNvPr id="16" name="Picture 15" descr="A close up of a logo&#10;&#10;Description generated with very high confidence">
            <a:extLst>
              <a:ext uri="{FF2B5EF4-FFF2-40B4-BE49-F238E27FC236}">
                <a16:creationId xmlns:a16="http://schemas.microsoft.com/office/drawing/2014/main" id="{E9E8AC33-8E21-4E20-9484-D4261B835C02}"/>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272068" y="2664814"/>
            <a:ext cx="9525" cy="9525"/>
          </a:xfrm>
          <a:prstGeom prst="rect">
            <a:avLst/>
          </a:prstGeom>
        </p:spPr>
      </p:pic>
      <p:pic>
        <p:nvPicPr>
          <p:cNvPr id="19" name="Picture 18" descr="A close up of a logo&#10;&#10;Description generated with very high confidence">
            <a:extLst>
              <a:ext uri="{FF2B5EF4-FFF2-40B4-BE49-F238E27FC236}">
                <a16:creationId xmlns:a16="http://schemas.microsoft.com/office/drawing/2014/main" id="{5CBEC181-0E2B-451C-8DB8-14AB4C9A5A71}"/>
              </a:ext>
            </a:extLst>
          </p:cNvPr>
          <p:cNvPicPr>
            <a:picLocks noChangeAspect="1"/>
          </p:cNvPicPr>
          <p:nvPr/>
        </p:nvPicPr>
        <p:blipFill>
          <a:blip r:embed="rId2">
            <a:extLst>
              <a:ext uri="{837473B0-CC2E-450A-ABE3-18F120FF3D39}">
                <a1611:picAttrSrcUrl xmlns:a1611="http://schemas.microsoft.com/office/drawing/2016/11/main" r:id="rId5"/>
              </a:ext>
            </a:extLst>
          </a:blip>
          <a:stretch>
            <a:fillRect/>
          </a:stretch>
        </p:blipFill>
        <p:spPr>
          <a:xfrm>
            <a:off x="6422068" y="2814814"/>
            <a:ext cx="9525" cy="9525"/>
          </a:xfrm>
          <a:prstGeom prst="rect">
            <a:avLst/>
          </a:prstGeom>
        </p:spPr>
      </p:pic>
      <p:pic>
        <p:nvPicPr>
          <p:cNvPr id="22" name="Picture 21" descr="A close up of a logo&#10;&#10;Description generated with very high confidence">
            <a:extLst>
              <a:ext uri="{FF2B5EF4-FFF2-40B4-BE49-F238E27FC236}">
                <a16:creationId xmlns:a16="http://schemas.microsoft.com/office/drawing/2014/main" id="{2D4D5CD0-C681-46D5-9616-FF66CC14D0D0}"/>
              </a:ext>
            </a:extLst>
          </p:cNvPr>
          <p:cNvPicPr>
            <a:picLocks noChangeAspect="1"/>
          </p:cNvPicPr>
          <p:nvPr/>
        </p:nvPicPr>
        <p:blipFill>
          <a:blip r:embed="rId2">
            <a:extLst>
              <a:ext uri="{837473B0-CC2E-450A-ABE3-18F120FF3D39}">
                <a1611:picAttrSrcUrl xmlns:a1611="http://schemas.microsoft.com/office/drawing/2016/11/main" r:id="rId4"/>
              </a:ext>
            </a:extLst>
          </a:blip>
          <a:stretch>
            <a:fillRect/>
          </a:stretch>
        </p:blipFill>
        <p:spPr>
          <a:xfrm>
            <a:off x="6122068" y="2514814"/>
            <a:ext cx="9525" cy="9525"/>
          </a:xfrm>
          <a:prstGeom prst="rect">
            <a:avLst/>
          </a:prstGeom>
        </p:spPr>
      </p:pic>
      <p:pic>
        <p:nvPicPr>
          <p:cNvPr id="25" name="Picture 24" descr="A close up of a logo&#10;&#10;Description generated with very high confidence">
            <a:extLst>
              <a:ext uri="{FF2B5EF4-FFF2-40B4-BE49-F238E27FC236}">
                <a16:creationId xmlns:a16="http://schemas.microsoft.com/office/drawing/2014/main" id="{25A72C9C-3C19-4014-AF39-C22E851E93EC}"/>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4092405" y="1381671"/>
            <a:ext cx="4359325" cy="4486050"/>
          </a:xfrm>
          <a:prstGeom prst="rect">
            <a:avLst/>
          </a:prstGeom>
        </p:spPr>
      </p:pic>
      <p:pic>
        <p:nvPicPr>
          <p:cNvPr id="28" name="Picture 27" descr="A close up of a logo&#10;&#10;Description generated with very high confidence">
            <a:extLst>
              <a:ext uri="{FF2B5EF4-FFF2-40B4-BE49-F238E27FC236}">
                <a16:creationId xmlns:a16="http://schemas.microsoft.com/office/drawing/2014/main" id="{323212E1-6BC1-4B92-B66A-E3C462B27CDA}"/>
              </a:ext>
            </a:extLst>
          </p:cNvPr>
          <p:cNvPicPr>
            <a:picLocks noChangeAspect="1"/>
          </p:cNvPicPr>
          <p:nvPr/>
        </p:nvPicPr>
        <p:blipFill>
          <a:blip r:embed="rId2">
            <a:extLst>
              <a:ext uri="{837473B0-CC2E-450A-ABE3-18F120FF3D39}">
                <a1611:picAttrSrcUrl xmlns:a1611="http://schemas.microsoft.com/office/drawing/2016/11/main" r:id="rId8"/>
              </a:ext>
            </a:extLst>
          </a:blip>
          <a:stretch>
            <a:fillRect/>
          </a:stretch>
        </p:blipFill>
        <p:spPr>
          <a:xfrm>
            <a:off x="6272068" y="2664814"/>
            <a:ext cx="9525" cy="9525"/>
          </a:xfrm>
          <a:prstGeom prst="rect">
            <a:avLst/>
          </a:prstGeom>
        </p:spPr>
      </p:pic>
      <p:sp>
        <p:nvSpPr>
          <p:cNvPr id="33" name="Thought Bubble: Cloud 32">
            <a:extLst>
              <a:ext uri="{FF2B5EF4-FFF2-40B4-BE49-F238E27FC236}">
                <a16:creationId xmlns:a16="http://schemas.microsoft.com/office/drawing/2014/main" id="{1309B06B-D018-4DE8-9CB9-2EF4EB2C4108}"/>
              </a:ext>
            </a:extLst>
          </p:cNvPr>
          <p:cNvSpPr/>
          <p:nvPr/>
        </p:nvSpPr>
        <p:spPr>
          <a:xfrm>
            <a:off x="8339446" y="1530952"/>
            <a:ext cx="3794384" cy="2934676"/>
          </a:xfrm>
          <a:prstGeom prst="cloudCallout">
            <a:avLst>
              <a:gd name="adj1" fmla="val -72886"/>
              <a:gd name="adj2" fmla="val 38820"/>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b="1" dirty="0">
                <a:solidFill>
                  <a:schemeClr val="tx1"/>
                </a:solidFill>
              </a:rPr>
              <a:t>This is not going in!</a:t>
            </a:r>
          </a:p>
        </p:txBody>
      </p:sp>
      <p:sp>
        <p:nvSpPr>
          <p:cNvPr id="34" name="Thought Bubble: Cloud 33">
            <a:extLst>
              <a:ext uri="{FF2B5EF4-FFF2-40B4-BE49-F238E27FC236}">
                <a16:creationId xmlns:a16="http://schemas.microsoft.com/office/drawing/2014/main" id="{C2D1E0DD-1AFB-444F-8616-A31286431BD8}"/>
              </a:ext>
            </a:extLst>
          </p:cNvPr>
          <p:cNvSpPr/>
          <p:nvPr/>
        </p:nvSpPr>
        <p:spPr>
          <a:xfrm>
            <a:off x="0" y="1650237"/>
            <a:ext cx="4214215" cy="2648303"/>
          </a:xfrm>
          <a:prstGeom prst="cloudCallout">
            <a:avLst>
              <a:gd name="adj1" fmla="val 49992"/>
              <a:gd name="adj2" fmla="val 3917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I’ve been here for hours and I still don’t understand it fully.</a:t>
            </a:r>
            <a:endParaRPr lang="en-GB" sz="2800" b="1" dirty="0">
              <a:solidFill>
                <a:schemeClr val="tx1"/>
              </a:solidFill>
            </a:endParaRPr>
          </a:p>
        </p:txBody>
      </p:sp>
      <p:sp>
        <p:nvSpPr>
          <p:cNvPr id="35" name="Rectangle 34">
            <a:extLst>
              <a:ext uri="{FF2B5EF4-FFF2-40B4-BE49-F238E27FC236}">
                <a16:creationId xmlns:a16="http://schemas.microsoft.com/office/drawing/2014/main" id="{A68B4F90-7F3E-41BE-8C8D-2754D4E44365}"/>
              </a:ext>
            </a:extLst>
          </p:cNvPr>
          <p:cNvSpPr/>
          <p:nvPr/>
        </p:nvSpPr>
        <p:spPr>
          <a:xfrm>
            <a:off x="643452" y="5797647"/>
            <a:ext cx="11576282" cy="707886"/>
          </a:xfrm>
          <a:prstGeom prst="rect">
            <a:avLst/>
          </a:prstGeom>
        </p:spPr>
        <p:txBody>
          <a:bodyPr wrap="square">
            <a:spAutoFit/>
          </a:bodyPr>
          <a:lstStyle/>
          <a:p>
            <a:pPr algn="ctr"/>
            <a:r>
              <a:rPr lang="en-US" sz="4000" dirty="0">
                <a:ln w="0"/>
                <a:effectLst>
                  <a:outerShdw blurRad="38100" dist="19050" dir="2700000" algn="tl" rotWithShape="0">
                    <a:schemeClr val="dk1">
                      <a:alpha val="40000"/>
                    </a:schemeClr>
                  </a:outerShdw>
                </a:effectLst>
              </a:rPr>
              <a:t>Do you think your students ever feel like this?</a:t>
            </a:r>
          </a:p>
        </p:txBody>
      </p:sp>
      <p:sp>
        <p:nvSpPr>
          <p:cNvPr id="12" name="TextBox 11">
            <a:extLst>
              <a:ext uri="{FF2B5EF4-FFF2-40B4-BE49-F238E27FC236}">
                <a16:creationId xmlns:a16="http://schemas.microsoft.com/office/drawing/2014/main" id="{C1383011-8B97-476B-A04B-07D8FE4C581F}"/>
              </a:ext>
            </a:extLst>
          </p:cNvPr>
          <p:cNvSpPr txBox="1"/>
          <p:nvPr/>
        </p:nvSpPr>
        <p:spPr>
          <a:xfrm>
            <a:off x="671804" y="362334"/>
            <a:ext cx="9526555" cy="646331"/>
          </a:xfrm>
          <a:prstGeom prst="rect">
            <a:avLst/>
          </a:prstGeom>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US" sz="3600" dirty="0"/>
              <a:t>How to revise effectively – </a:t>
            </a:r>
            <a:r>
              <a:rPr lang="en-US" sz="3200" dirty="0"/>
              <a:t>Miss Nightingale</a:t>
            </a:r>
            <a:endParaRPr lang="en-GB" sz="3200" dirty="0"/>
          </a:p>
        </p:txBody>
      </p:sp>
    </p:spTree>
    <p:extLst>
      <p:ext uri="{BB962C8B-B14F-4D97-AF65-F5344CB8AC3E}">
        <p14:creationId xmlns:p14="http://schemas.microsoft.com/office/powerpoint/2010/main" val="20469215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9192695" cy="706964"/>
          </a:xfrm>
        </p:spPr>
        <p:txBody>
          <a:bodyPr/>
          <a:lstStyle/>
          <a:p>
            <a:r>
              <a:rPr lang="en-US" dirty="0" err="1"/>
              <a:t>Personalised</a:t>
            </a:r>
            <a:r>
              <a:rPr lang="en-US" dirty="0"/>
              <a:t> Learning Checklists (PLCs)</a:t>
            </a:r>
            <a:endParaRPr lang="en-GB" dirty="0"/>
          </a:p>
        </p:txBody>
      </p:sp>
      <p:pic>
        <p:nvPicPr>
          <p:cNvPr id="4" name="Picture 3"/>
          <p:cNvPicPr>
            <a:picLocks noChangeAspect="1"/>
          </p:cNvPicPr>
          <p:nvPr/>
        </p:nvPicPr>
        <p:blipFill>
          <a:blip r:embed="rId2"/>
          <a:stretch>
            <a:fillRect/>
          </a:stretch>
        </p:blipFill>
        <p:spPr>
          <a:xfrm>
            <a:off x="401217" y="1810138"/>
            <a:ext cx="11369182" cy="4773655"/>
          </a:xfrm>
          <a:prstGeom prst="rect">
            <a:avLst/>
          </a:prstGeom>
        </p:spPr>
      </p:pic>
    </p:spTree>
    <p:extLst>
      <p:ext uri="{BB962C8B-B14F-4D97-AF65-F5344CB8AC3E}">
        <p14:creationId xmlns:p14="http://schemas.microsoft.com/office/powerpoint/2010/main" val="7078726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6"/>
          </a:lnRef>
          <a:fillRef idx="2">
            <a:schemeClr val="accent6"/>
          </a:fillRef>
          <a:effectRef idx="1">
            <a:schemeClr val="accent6"/>
          </a:effectRef>
          <a:fontRef idx="minor">
            <a:schemeClr val="dk1"/>
          </a:fontRef>
        </p:style>
        <p:txBody>
          <a:bodyPr>
            <a:normAutofit/>
          </a:bodyPr>
          <a:lstStyle/>
          <a:p>
            <a:pPr algn="ctr"/>
            <a:r>
              <a:rPr lang="en-GB" b="1" dirty="0"/>
              <a:t>Knowledge vs. familiarity </a:t>
            </a:r>
          </a:p>
        </p:txBody>
      </p:sp>
      <p:sp>
        <p:nvSpPr>
          <p:cNvPr id="3" name="Content Placeholder 2"/>
          <p:cNvSpPr>
            <a:spLocks noGrp="1"/>
          </p:cNvSpPr>
          <p:nvPr>
            <p:ph idx="1"/>
          </p:nvPr>
        </p:nvSpPr>
        <p:spPr>
          <a:xfrm>
            <a:off x="609601" y="2286000"/>
            <a:ext cx="10972800" cy="4337222"/>
          </a:xfrm>
        </p:spPr>
        <p:txBody>
          <a:bodyPr>
            <a:normAutofit/>
          </a:bodyPr>
          <a:lstStyle/>
          <a:p>
            <a:r>
              <a:rPr lang="en-GB" sz="2800" dirty="0"/>
              <a:t>How well do you know the £10 note? You have seen it thousands of times, so you should know all about it.</a:t>
            </a:r>
          </a:p>
          <a:p>
            <a:r>
              <a:rPr lang="en-GB" sz="2800" dirty="0"/>
              <a:t>Think about the front of a £10 note (not the side with the Queen’s head). </a:t>
            </a:r>
          </a:p>
          <a:p>
            <a:r>
              <a:rPr lang="en-GB" sz="2800" dirty="0"/>
              <a:t>Who’s on it?</a:t>
            </a:r>
            <a:endParaRPr lang="en-GB" dirty="0"/>
          </a:p>
        </p:txBody>
      </p:sp>
    </p:spTree>
    <p:extLst>
      <p:ext uri="{BB962C8B-B14F-4D97-AF65-F5344CB8AC3E}">
        <p14:creationId xmlns:p14="http://schemas.microsoft.com/office/powerpoint/2010/main" val="1024418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10 note">
            <a:extLst>
              <a:ext uri="{FF2B5EF4-FFF2-40B4-BE49-F238E27FC236}">
                <a16:creationId xmlns:a16="http://schemas.microsoft.com/office/drawing/2014/main" id="{6D068538-7516-43CF-93BD-DA67745A3C5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0799" y="324047"/>
            <a:ext cx="5542175" cy="290964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Related image">
            <a:extLst>
              <a:ext uri="{FF2B5EF4-FFF2-40B4-BE49-F238E27FC236}">
                <a16:creationId xmlns:a16="http://schemas.microsoft.com/office/drawing/2014/main" id="{8F86ED80-97F4-4C26-821C-D5C54032DFF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106" t="47946" r="4747" b="3622"/>
          <a:stretch/>
        </p:blipFill>
        <p:spPr bwMode="auto">
          <a:xfrm>
            <a:off x="249026" y="142581"/>
            <a:ext cx="6128676" cy="336419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Related image">
            <a:extLst>
              <a:ext uri="{FF2B5EF4-FFF2-40B4-BE49-F238E27FC236}">
                <a16:creationId xmlns:a16="http://schemas.microsoft.com/office/drawing/2014/main" id="{EC9FA6D1-3DBF-44C7-AAA4-4E97D23E499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6611" t="2884" r="5607" b="52265"/>
          <a:stretch/>
        </p:blipFill>
        <p:spPr bwMode="auto">
          <a:xfrm>
            <a:off x="6246740" y="3506771"/>
            <a:ext cx="5945260" cy="310377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10 note">
            <a:extLst>
              <a:ext uri="{FF2B5EF4-FFF2-40B4-BE49-F238E27FC236}">
                <a16:creationId xmlns:a16="http://schemas.microsoft.com/office/drawing/2014/main" id="{B9892D01-6980-4565-9BA0-7C4862EF0A8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935" t="17816" b="10782"/>
          <a:stretch/>
        </p:blipFill>
        <p:spPr bwMode="auto">
          <a:xfrm>
            <a:off x="539724" y="3506771"/>
            <a:ext cx="5837978" cy="313497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691566F6-0C63-4820-8673-E3F535A61D1A}"/>
              </a:ext>
            </a:extLst>
          </p:cNvPr>
          <p:cNvSpPr txBox="1"/>
          <p:nvPr/>
        </p:nvSpPr>
        <p:spPr>
          <a:xfrm>
            <a:off x="2015548" y="1997839"/>
            <a:ext cx="8723987" cy="230832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3600" b="1" dirty="0"/>
              <a:t>We have seen the note many times (‘shallow repetition’) but we have not </a:t>
            </a:r>
            <a:r>
              <a:rPr lang="en-GB" sz="3600" b="1" dirty="0">
                <a:solidFill>
                  <a:srgbClr val="FF0000"/>
                </a:solidFill>
              </a:rPr>
              <a:t>thought</a:t>
            </a:r>
            <a:r>
              <a:rPr lang="en-GB" sz="3600" b="1" dirty="0"/>
              <a:t> about it. Therefore we are </a:t>
            </a:r>
            <a:r>
              <a:rPr lang="en-GB" sz="3600" b="1" u="sng" dirty="0"/>
              <a:t>familiar</a:t>
            </a:r>
            <a:r>
              <a:rPr lang="en-GB" sz="3600" b="1" dirty="0"/>
              <a:t> with it but we do not </a:t>
            </a:r>
            <a:r>
              <a:rPr lang="en-GB" sz="3600" b="1" dirty="0">
                <a:solidFill>
                  <a:srgbClr val="FF0000"/>
                </a:solidFill>
              </a:rPr>
              <a:t>know </a:t>
            </a:r>
            <a:r>
              <a:rPr lang="en-GB" sz="3600" b="1" dirty="0"/>
              <a:t>it!</a:t>
            </a:r>
          </a:p>
        </p:txBody>
      </p:sp>
    </p:spTree>
    <p:extLst>
      <p:ext uri="{BB962C8B-B14F-4D97-AF65-F5344CB8AC3E}">
        <p14:creationId xmlns:p14="http://schemas.microsoft.com/office/powerpoint/2010/main" val="1712355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 calcmode="lin" valueType="num">
                                      <p:cBhvr additive="base">
                                        <p:cTn id="7" dur="500" fill="hold"/>
                                        <p:tgtEl>
                                          <p:spTgt spid="1028"/>
                                        </p:tgtEl>
                                        <p:attrNameLst>
                                          <p:attrName>ppt_x</p:attrName>
                                        </p:attrNameLst>
                                      </p:cBhvr>
                                      <p:tavLst>
                                        <p:tav tm="0">
                                          <p:val>
                                            <p:strVal val="#ppt_x"/>
                                          </p:val>
                                        </p:tav>
                                        <p:tav tm="100000">
                                          <p:val>
                                            <p:strVal val="#ppt_x"/>
                                          </p:val>
                                        </p:tav>
                                      </p:tavLst>
                                    </p:anim>
                                    <p:anim calcmode="lin" valueType="num">
                                      <p:cBhvr additive="base">
                                        <p:cTn id="8" dur="500" fill="hold"/>
                                        <p:tgtEl>
                                          <p:spTgt spid="102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26"/>
                                        </p:tgtEl>
                                        <p:attrNameLst>
                                          <p:attrName>style.visibility</p:attrName>
                                        </p:attrNameLst>
                                      </p:cBhvr>
                                      <p:to>
                                        <p:strVal val="visible"/>
                                      </p:to>
                                    </p:set>
                                    <p:anim calcmode="lin" valueType="num">
                                      <p:cBhvr additive="base">
                                        <p:cTn id="13" dur="500" fill="hold"/>
                                        <p:tgtEl>
                                          <p:spTgt spid="1026"/>
                                        </p:tgtEl>
                                        <p:attrNameLst>
                                          <p:attrName>ppt_x</p:attrName>
                                        </p:attrNameLst>
                                      </p:cBhvr>
                                      <p:tavLst>
                                        <p:tav tm="0">
                                          <p:val>
                                            <p:strVal val="#ppt_x"/>
                                          </p:val>
                                        </p:tav>
                                        <p:tav tm="100000">
                                          <p:val>
                                            <p:strVal val="#ppt_x"/>
                                          </p:val>
                                        </p:tav>
                                      </p:tavLst>
                                    </p:anim>
                                    <p:anim calcmode="lin" valueType="num">
                                      <p:cBhvr additive="base">
                                        <p:cTn id="14"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32"/>
                                        </p:tgtEl>
                                        <p:attrNameLst>
                                          <p:attrName>style.visibility</p:attrName>
                                        </p:attrNameLst>
                                      </p:cBhvr>
                                      <p:to>
                                        <p:strVal val="visible"/>
                                      </p:to>
                                    </p:set>
                                    <p:anim calcmode="lin" valueType="num">
                                      <p:cBhvr additive="base">
                                        <p:cTn id="19" dur="500" fill="hold"/>
                                        <p:tgtEl>
                                          <p:spTgt spid="1032"/>
                                        </p:tgtEl>
                                        <p:attrNameLst>
                                          <p:attrName>ppt_x</p:attrName>
                                        </p:attrNameLst>
                                      </p:cBhvr>
                                      <p:tavLst>
                                        <p:tav tm="0">
                                          <p:val>
                                            <p:strVal val="#ppt_x"/>
                                          </p:val>
                                        </p:tav>
                                        <p:tav tm="100000">
                                          <p:val>
                                            <p:strVal val="#ppt_x"/>
                                          </p:val>
                                        </p:tav>
                                      </p:tavLst>
                                    </p:anim>
                                    <p:anim calcmode="lin" valueType="num">
                                      <p:cBhvr additive="base">
                                        <p:cTn id="20" dur="500" fill="hold"/>
                                        <p:tgtEl>
                                          <p:spTgt spid="103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30"/>
                                        </p:tgtEl>
                                        <p:attrNameLst>
                                          <p:attrName>style.visibility</p:attrName>
                                        </p:attrNameLst>
                                      </p:cBhvr>
                                      <p:to>
                                        <p:strVal val="visible"/>
                                      </p:to>
                                    </p:set>
                                    <p:anim calcmode="lin" valueType="num">
                                      <p:cBhvr additive="base">
                                        <p:cTn id="25" dur="500" fill="hold"/>
                                        <p:tgtEl>
                                          <p:spTgt spid="1030"/>
                                        </p:tgtEl>
                                        <p:attrNameLst>
                                          <p:attrName>ppt_x</p:attrName>
                                        </p:attrNameLst>
                                      </p:cBhvr>
                                      <p:tavLst>
                                        <p:tav tm="0">
                                          <p:val>
                                            <p:strVal val="#ppt_x"/>
                                          </p:val>
                                        </p:tav>
                                        <p:tav tm="100000">
                                          <p:val>
                                            <p:strVal val="#ppt_x"/>
                                          </p:val>
                                        </p:tav>
                                      </p:tavLst>
                                    </p:anim>
                                    <p:anim calcmode="lin" valueType="num">
                                      <p:cBhvr additive="base">
                                        <p:cTn id="26" dur="500" fill="hold"/>
                                        <p:tgtEl>
                                          <p:spTgt spid="103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6"/>
          </a:lnRef>
          <a:fillRef idx="2">
            <a:schemeClr val="accent6"/>
          </a:fillRef>
          <a:effectRef idx="1">
            <a:schemeClr val="accent6"/>
          </a:effectRef>
          <a:fontRef idx="minor">
            <a:schemeClr val="dk1"/>
          </a:fontRef>
        </p:style>
        <p:txBody>
          <a:bodyPr>
            <a:normAutofit/>
          </a:bodyPr>
          <a:lstStyle/>
          <a:p>
            <a:pPr algn="ctr"/>
            <a:r>
              <a:rPr lang="en-GB" b="1" dirty="0"/>
              <a:t>Knowledge vs. familiarity </a:t>
            </a:r>
          </a:p>
        </p:txBody>
      </p:sp>
      <p:sp>
        <p:nvSpPr>
          <p:cNvPr id="3" name="Content Placeholder 2"/>
          <p:cNvSpPr>
            <a:spLocks noGrp="1"/>
          </p:cNvSpPr>
          <p:nvPr>
            <p:ph idx="1"/>
          </p:nvPr>
        </p:nvSpPr>
        <p:spPr>
          <a:xfrm>
            <a:off x="609601" y="2286000"/>
            <a:ext cx="10972800" cy="4337222"/>
          </a:xfrm>
        </p:spPr>
        <p:txBody>
          <a:bodyPr>
            <a:normAutofit/>
          </a:bodyPr>
          <a:lstStyle/>
          <a:p>
            <a:pPr marL="0" indent="0">
              <a:buNone/>
            </a:pPr>
            <a:r>
              <a:rPr lang="en-US" sz="3600" dirty="0"/>
              <a:t>So what </a:t>
            </a:r>
            <a:r>
              <a:rPr lang="en-US" sz="3600" dirty="0" err="1"/>
              <a:t>colour</a:t>
            </a:r>
            <a:r>
              <a:rPr lang="en-US" sz="3600" dirty="0"/>
              <a:t> are the following notes:</a:t>
            </a:r>
          </a:p>
          <a:p>
            <a:endParaRPr lang="en-US" dirty="0"/>
          </a:p>
          <a:p>
            <a:r>
              <a:rPr lang="en-US" sz="3200" dirty="0"/>
              <a:t>£5</a:t>
            </a:r>
          </a:p>
          <a:p>
            <a:r>
              <a:rPr lang="en-US" sz="3200" dirty="0"/>
              <a:t>£10</a:t>
            </a:r>
          </a:p>
          <a:p>
            <a:r>
              <a:rPr lang="en-US" sz="3200" dirty="0"/>
              <a:t>£20</a:t>
            </a:r>
          </a:p>
          <a:p>
            <a:r>
              <a:rPr lang="en-US" sz="3200" dirty="0"/>
              <a:t>£50</a:t>
            </a:r>
          </a:p>
        </p:txBody>
      </p:sp>
      <p:sp>
        <p:nvSpPr>
          <p:cNvPr id="4" name="TextBox 3">
            <a:extLst>
              <a:ext uri="{FF2B5EF4-FFF2-40B4-BE49-F238E27FC236}">
                <a16:creationId xmlns:a16="http://schemas.microsoft.com/office/drawing/2014/main" id="{F83D47AA-9676-4A0E-BF28-86F1D978073D}"/>
              </a:ext>
            </a:extLst>
          </p:cNvPr>
          <p:cNvSpPr txBox="1"/>
          <p:nvPr/>
        </p:nvSpPr>
        <p:spPr>
          <a:xfrm>
            <a:off x="2969442" y="3977557"/>
            <a:ext cx="8691513" cy="954107"/>
          </a:xfrm>
          <a:prstGeom prst="rect">
            <a:avLst/>
          </a:prstGeom>
          <a:noFill/>
        </p:spPr>
        <p:txBody>
          <a:bodyPr wrap="square" rtlCol="0">
            <a:spAutoFit/>
          </a:bodyPr>
          <a:lstStyle/>
          <a:p>
            <a:r>
              <a:rPr lang="en-US" sz="2800" dirty="0">
                <a:solidFill>
                  <a:srgbClr val="FF0000"/>
                </a:solidFill>
              </a:rPr>
              <a:t>Why are we more likely to remember these?</a:t>
            </a:r>
          </a:p>
          <a:p>
            <a:r>
              <a:rPr lang="en-US" sz="2800" dirty="0">
                <a:solidFill>
                  <a:srgbClr val="FF0000"/>
                </a:solidFill>
              </a:rPr>
              <a:t>Have to think about it!</a:t>
            </a:r>
            <a:endParaRPr lang="en-GB" sz="2800" dirty="0">
              <a:solidFill>
                <a:srgbClr val="FF0000"/>
              </a:solidFill>
            </a:endParaRPr>
          </a:p>
        </p:txBody>
      </p:sp>
    </p:spTree>
    <p:extLst>
      <p:ext uri="{BB962C8B-B14F-4D97-AF65-F5344CB8AC3E}">
        <p14:creationId xmlns:p14="http://schemas.microsoft.com/office/powerpoint/2010/main" val="4080288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result for £10 note">
            <a:extLst>
              <a:ext uri="{FF2B5EF4-FFF2-40B4-BE49-F238E27FC236}">
                <a16:creationId xmlns:a16="http://schemas.microsoft.com/office/drawing/2014/main" id="{867CC2DF-2FDD-43F4-B899-35C32CC761D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50000"/>
          <a:stretch/>
        </p:blipFill>
        <p:spPr bwMode="auto">
          <a:xfrm>
            <a:off x="368339" y="3429001"/>
            <a:ext cx="5103586" cy="279245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e result for £5 note">
            <a:extLst>
              <a:ext uri="{FF2B5EF4-FFF2-40B4-BE49-F238E27FC236}">
                <a16:creationId xmlns:a16="http://schemas.microsoft.com/office/drawing/2014/main" id="{72BE3019-8B99-458C-9720-184BED25435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183" t="14571" r="8715" b="14501"/>
          <a:stretch/>
        </p:blipFill>
        <p:spPr bwMode="auto">
          <a:xfrm>
            <a:off x="514627" y="517852"/>
            <a:ext cx="4917438" cy="255528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Image result for £20 note">
            <a:extLst>
              <a:ext uri="{FF2B5EF4-FFF2-40B4-BE49-F238E27FC236}">
                <a16:creationId xmlns:a16="http://schemas.microsoft.com/office/drawing/2014/main" id="{84E4B8B5-836D-4B12-B4DE-95FC79F9FFB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6392" t="9347" r="16417" b="27835"/>
          <a:stretch/>
        </p:blipFill>
        <p:spPr bwMode="auto">
          <a:xfrm>
            <a:off x="6727237" y="517852"/>
            <a:ext cx="5090805" cy="2677213"/>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Image result for £50 note">
            <a:extLst>
              <a:ext uri="{FF2B5EF4-FFF2-40B4-BE49-F238E27FC236}">
                <a16:creationId xmlns:a16="http://schemas.microsoft.com/office/drawing/2014/main" id="{9EE477DF-C51F-4D5A-AAD4-AA13D2E30CE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99906" y="3544237"/>
            <a:ext cx="5345469" cy="25585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00703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en-GB" sz="6000" b="1" dirty="0"/>
              <a:t>“Learning happens when people have to think hard”</a:t>
            </a:r>
          </a:p>
        </p:txBody>
      </p:sp>
      <p:sp>
        <p:nvSpPr>
          <p:cNvPr id="3" name="Subtitle 2"/>
          <p:cNvSpPr>
            <a:spLocks noGrp="1"/>
          </p:cNvSpPr>
          <p:nvPr>
            <p:ph type="subTitle" idx="1"/>
          </p:nvPr>
        </p:nvSpPr>
        <p:spPr/>
        <p:txBody>
          <a:bodyPr>
            <a:normAutofit fontScale="62500" lnSpcReduction="20000"/>
          </a:bodyPr>
          <a:lstStyle/>
          <a:p>
            <a:r>
              <a:rPr lang="en-GB" sz="4800" dirty="0">
                <a:solidFill>
                  <a:schemeClr val="tx1"/>
                </a:solidFill>
              </a:rPr>
              <a:t>Prof. Robert Coe – Durham University</a:t>
            </a:r>
          </a:p>
        </p:txBody>
      </p:sp>
    </p:spTree>
    <p:extLst>
      <p:ext uri="{BB962C8B-B14F-4D97-AF65-F5344CB8AC3E}">
        <p14:creationId xmlns:p14="http://schemas.microsoft.com/office/powerpoint/2010/main" val="26398834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close up of a logo&#10;&#10;Description generated with very high confidence">
            <a:extLst>
              <a:ext uri="{FF2B5EF4-FFF2-40B4-BE49-F238E27FC236}">
                <a16:creationId xmlns:a16="http://schemas.microsoft.com/office/drawing/2014/main" id="{2F023E48-DB40-41BB-85CA-D13BAA5FA2F0}"/>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091237" y="3424237"/>
            <a:ext cx="9525" cy="9525"/>
          </a:xfrm>
          <a:prstGeom prst="rect">
            <a:avLst/>
          </a:prstGeom>
        </p:spPr>
      </p:pic>
      <p:pic>
        <p:nvPicPr>
          <p:cNvPr id="9" name="Picture 8" descr="A close up of a logo&#10;&#10;Description generated with very high confidence">
            <a:extLst>
              <a:ext uri="{FF2B5EF4-FFF2-40B4-BE49-F238E27FC236}">
                <a16:creationId xmlns:a16="http://schemas.microsoft.com/office/drawing/2014/main" id="{95E87F15-DF63-4E34-8140-6C57E3C4A2EE}"/>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241237" y="3574237"/>
            <a:ext cx="9525" cy="9525"/>
          </a:xfrm>
          <a:prstGeom prst="rect">
            <a:avLst/>
          </a:prstGeom>
        </p:spPr>
      </p:pic>
      <p:sp>
        <p:nvSpPr>
          <p:cNvPr id="11" name="Rectangle 10">
            <a:extLst>
              <a:ext uri="{FF2B5EF4-FFF2-40B4-BE49-F238E27FC236}">
                <a16:creationId xmlns:a16="http://schemas.microsoft.com/office/drawing/2014/main" id="{6F803E7B-07F2-4A66-AF92-339814C84A1C}"/>
              </a:ext>
            </a:extLst>
          </p:cNvPr>
          <p:cNvSpPr/>
          <p:nvPr/>
        </p:nvSpPr>
        <p:spPr>
          <a:xfrm>
            <a:off x="195943" y="362967"/>
            <a:ext cx="10179179" cy="1754326"/>
          </a:xfrm>
          <a:prstGeom prst="rect">
            <a:avLst/>
          </a:prstGeom>
          <a:noFill/>
        </p:spPr>
        <p:txBody>
          <a:bodyPr wrap="square" lIns="91440" tIns="45720" rIns="91440" bIns="45720">
            <a:spAutoFit/>
          </a:bodyPr>
          <a:lstStyle/>
          <a:p>
            <a:pPr algn="ctr"/>
            <a:r>
              <a:rPr lang="en-US" sz="3600" b="0" cap="none" spc="0" dirty="0">
                <a:ln w="0"/>
                <a:solidFill>
                  <a:schemeClr val="tx1"/>
                </a:solidFill>
                <a:effectLst>
                  <a:outerShdw blurRad="38100" dist="19050" dir="2700000" algn="tl" rotWithShape="0">
                    <a:schemeClr val="dk1">
                      <a:alpha val="40000"/>
                    </a:schemeClr>
                  </a:outerShdw>
                </a:effectLst>
              </a:rPr>
              <a:t>We need to engage in higher-order thinking</a:t>
            </a:r>
          </a:p>
          <a:p>
            <a:pPr algn="ctr"/>
            <a:r>
              <a:rPr lang="en-US" sz="3600" dirty="0">
                <a:ln w="0"/>
                <a:effectLst>
                  <a:outerShdw blurRad="38100" dist="19050" dir="2700000" algn="tl" rotWithShape="0">
                    <a:schemeClr val="dk1">
                      <a:alpha val="40000"/>
                    </a:schemeClr>
                  </a:outerShdw>
                </a:effectLst>
              </a:rPr>
              <a:t>if knowledge is going to go into the long-term memory</a:t>
            </a:r>
            <a:endParaRPr lang="en-US" sz="5400" b="0" cap="none" spc="0" dirty="0">
              <a:ln w="0"/>
              <a:solidFill>
                <a:schemeClr val="tx1"/>
              </a:solidFill>
              <a:effectLst>
                <a:outerShdw blurRad="38100" dist="19050" dir="2700000" algn="tl" rotWithShape="0">
                  <a:schemeClr val="dk1">
                    <a:alpha val="40000"/>
                  </a:schemeClr>
                </a:outerShdw>
              </a:effectLst>
            </a:endParaRPr>
          </a:p>
        </p:txBody>
      </p:sp>
      <p:pic>
        <p:nvPicPr>
          <p:cNvPr id="7" name="Picture 6" descr="A picture containing mirror&#10;&#10;Description generated with high confidence">
            <a:extLst>
              <a:ext uri="{FF2B5EF4-FFF2-40B4-BE49-F238E27FC236}">
                <a16:creationId xmlns:a16="http://schemas.microsoft.com/office/drawing/2014/main" id="{F0386D7E-190D-4763-BCD6-88EB80C8ED43}"/>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2104168" y="2090928"/>
            <a:ext cx="3034665" cy="4114800"/>
          </a:xfrm>
          <a:prstGeom prst="rect">
            <a:avLst/>
          </a:prstGeom>
        </p:spPr>
      </p:pic>
      <p:pic>
        <p:nvPicPr>
          <p:cNvPr id="10" name="Picture 9" descr="A picture containing mirror&#10;&#10;Description generated with high confidence">
            <a:extLst>
              <a:ext uri="{FF2B5EF4-FFF2-40B4-BE49-F238E27FC236}">
                <a16:creationId xmlns:a16="http://schemas.microsoft.com/office/drawing/2014/main" id="{7403E8B8-FBBD-41AB-A70C-176C28BA8CD0}"/>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6514166" y="2090928"/>
            <a:ext cx="3034665" cy="4114800"/>
          </a:xfrm>
          <a:prstGeom prst="rect">
            <a:avLst/>
          </a:prstGeom>
        </p:spPr>
      </p:pic>
      <p:pic>
        <p:nvPicPr>
          <p:cNvPr id="3" name="Picture 2" descr="A close up of a map&#10;&#10;Description generated with high confidence">
            <a:extLst>
              <a:ext uri="{FF2B5EF4-FFF2-40B4-BE49-F238E27FC236}">
                <a16:creationId xmlns:a16="http://schemas.microsoft.com/office/drawing/2014/main" id="{02FDC3EB-1EA8-4CDA-8860-9705F494E66F}"/>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898537" y="2117293"/>
            <a:ext cx="2265921" cy="1880616"/>
          </a:xfrm>
          <a:prstGeom prst="ellipse">
            <a:avLst/>
          </a:prstGeom>
        </p:spPr>
      </p:pic>
    </p:spTree>
    <p:extLst>
      <p:ext uri="{BB962C8B-B14F-4D97-AF65-F5344CB8AC3E}">
        <p14:creationId xmlns:p14="http://schemas.microsoft.com/office/powerpoint/2010/main" val="28827184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 name="Picture 36" descr="A close up of a sign&#10;&#10;Description generated with high confidence">
            <a:extLst>
              <a:ext uri="{FF2B5EF4-FFF2-40B4-BE49-F238E27FC236}">
                <a16:creationId xmlns:a16="http://schemas.microsoft.com/office/drawing/2014/main" id="{F77E4C80-9860-4A26-8E74-6D8490F667E8}"/>
              </a:ext>
            </a:extLst>
          </p:cNvPr>
          <p:cNvPicPr>
            <a:picLocks noChangeAspect="1"/>
          </p:cNvPicPr>
          <p:nvPr/>
        </p:nvPicPr>
        <p:blipFill rotWithShape="1">
          <a:blip r:embed="rId2">
            <a:extLst>
              <a:ext uri="{28A0092B-C50C-407E-A947-70E740481C1C}">
                <a14:useLocalDpi xmlns:a14="http://schemas.microsoft.com/office/drawing/2010/main" val="0"/>
              </a:ext>
            </a:extLst>
          </a:blip>
          <a:srcRect l="9374" t="53064" r="52602"/>
          <a:stretch/>
        </p:blipFill>
        <p:spPr>
          <a:xfrm>
            <a:off x="1401516" y="1286880"/>
            <a:ext cx="1062203" cy="923329"/>
          </a:xfrm>
          <a:prstGeom prst="rect">
            <a:avLst/>
          </a:prstGeom>
        </p:spPr>
      </p:pic>
      <p:sp>
        <p:nvSpPr>
          <p:cNvPr id="17" name="Rectangle 16">
            <a:extLst>
              <a:ext uri="{FF2B5EF4-FFF2-40B4-BE49-F238E27FC236}">
                <a16:creationId xmlns:a16="http://schemas.microsoft.com/office/drawing/2014/main" id="{5FA4C115-FB64-4E48-A4A8-DCE837A3079F}"/>
              </a:ext>
            </a:extLst>
          </p:cNvPr>
          <p:cNvSpPr/>
          <p:nvPr/>
        </p:nvSpPr>
        <p:spPr>
          <a:xfrm>
            <a:off x="-323356" y="2105103"/>
            <a:ext cx="4549073" cy="1323439"/>
          </a:xfrm>
          <a:prstGeom prst="rect">
            <a:avLst/>
          </a:prstGeom>
          <a:noFill/>
        </p:spPr>
        <p:txBody>
          <a:bodyPr wrap="square" lIns="91440" tIns="45720" rIns="91440" bIns="45720">
            <a:spAutoFit/>
          </a:bodyPr>
          <a:lstStyle/>
          <a:p>
            <a:pPr algn="ctr"/>
            <a:r>
              <a:rPr lang="en-US" sz="4000" b="1" cap="none" spc="0" dirty="0">
                <a:ln w="0"/>
                <a:solidFill>
                  <a:srgbClr val="92D050"/>
                </a:solidFill>
                <a:effectLst>
                  <a:outerShdw blurRad="38100" dist="19050" dir="2700000" algn="tl" rotWithShape="0">
                    <a:schemeClr val="dk1">
                      <a:alpha val="40000"/>
                    </a:schemeClr>
                  </a:outerShdw>
                </a:effectLst>
              </a:rPr>
              <a:t>Upload</a:t>
            </a:r>
          </a:p>
          <a:p>
            <a:pPr algn="ctr"/>
            <a:r>
              <a:rPr lang="en-US" sz="4000" b="1" cap="none" spc="0" dirty="0">
                <a:ln w="0"/>
                <a:solidFill>
                  <a:srgbClr val="92D050"/>
                </a:solidFill>
                <a:effectLst>
                  <a:outerShdw blurRad="38100" dist="19050" dir="2700000" algn="tl" rotWithShape="0">
                    <a:schemeClr val="dk1">
                      <a:alpha val="40000"/>
                    </a:schemeClr>
                  </a:outerShdw>
                </a:effectLst>
              </a:rPr>
              <a:t>KNOWLEDGE</a:t>
            </a:r>
          </a:p>
        </p:txBody>
      </p:sp>
      <p:pic>
        <p:nvPicPr>
          <p:cNvPr id="38" name="Picture 37" descr="A close up of a sign&#10;&#10;Description generated with high confidence">
            <a:extLst>
              <a:ext uri="{FF2B5EF4-FFF2-40B4-BE49-F238E27FC236}">
                <a16:creationId xmlns:a16="http://schemas.microsoft.com/office/drawing/2014/main" id="{6AB26172-8CA4-480B-ABB9-44786A5F5E95}"/>
              </a:ext>
            </a:extLst>
          </p:cNvPr>
          <p:cNvPicPr>
            <a:picLocks noChangeAspect="1"/>
          </p:cNvPicPr>
          <p:nvPr/>
        </p:nvPicPr>
        <p:blipFill rotWithShape="1">
          <a:blip r:embed="rId2">
            <a:extLst>
              <a:ext uri="{28A0092B-C50C-407E-A947-70E740481C1C}">
                <a14:useLocalDpi xmlns:a14="http://schemas.microsoft.com/office/drawing/2010/main" val="0"/>
              </a:ext>
            </a:extLst>
          </a:blip>
          <a:srcRect l="54442" t="52682" r="9415" b="-2122"/>
          <a:stretch/>
        </p:blipFill>
        <p:spPr>
          <a:xfrm>
            <a:off x="9760852" y="3196085"/>
            <a:ext cx="863197" cy="811097"/>
          </a:xfrm>
          <a:prstGeom prst="rect">
            <a:avLst/>
          </a:prstGeom>
        </p:spPr>
      </p:pic>
      <p:pic>
        <p:nvPicPr>
          <p:cNvPr id="9" name="Picture 8" descr="A close up of a logo&#10;&#10;Description generated with high confidence">
            <a:extLst>
              <a:ext uri="{FF2B5EF4-FFF2-40B4-BE49-F238E27FC236}">
                <a16:creationId xmlns:a16="http://schemas.microsoft.com/office/drawing/2014/main" id="{7E0A8283-FF72-4D88-BD02-5B13ECC9D92D}"/>
              </a:ext>
            </a:extLst>
          </p:cNvPr>
          <p:cNvPicPr>
            <a:picLocks noChangeAspect="1"/>
          </p:cNvPicPr>
          <p:nvPr/>
        </p:nvPicPr>
        <p:blipFill>
          <a:blip r:embed="rId3" cstate="hq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5228650" y="1950982"/>
            <a:ext cx="1126088" cy="1104817"/>
          </a:xfrm>
          <a:prstGeom prst="ellipse">
            <a:avLst/>
          </a:prstGeom>
        </p:spPr>
      </p:pic>
      <p:sp>
        <p:nvSpPr>
          <p:cNvPr id="14" name="TextBox 13">
            <a:extLst>
              <a:ext uri="{FF2B5EF4-FFF2-40B4-BE49-F238E27FC236}">
                <a16:creationId xmlns:a16="http://schemas.microsoft.com/office/drawing/2014/main" id="{64AF780B-8B30-41DC-88C6-19FFB850BEC1}"/>
              </a:ext>
            </a:extLst>
          </p:cNvPr>
          <p:cNvSpPr txBox="1"/>
          <p:nvPr/>
        </p:nvSpPr>
        <p:spPr>
          <a:xfrm>
            <a:off x="3942176" y="2925420"/>
            <a:ext cx="3599634" cy="1323439"/>
          </a:xfrm>
          <a:prstGeom prst="rect">
            <a:avLst/>
          </a:prstGeom>
          <a:noFill/>
        </p:spPr>
        <p:txBody>
          <a:bodyPr wrap="square" rtlCol="0">
            <a:spAutoFit/>
          </a:bodyPr>
          <a:lstStyle/>
          <a:p>
            <a:pPr algn="ctr"/>
            <a:r>
              <a:rPr lang="fr-FR" sz="4000" b="1" dirty="0">
                <a:solidFill>
                  <a:srgbClr val="00B0F0"/>
                </a:solidFill>
                <a:effectLst>
                  <a:outerShdw blurRad="38100" dist="38100" dir="2700000" algn="tl">
                    <a:srgbClr val="000000">
                      <a:alpha val="43137"/>
                    </a:srgbClr>
                  </a:outerShdw>
                </a:effectLst>
              </a:rPr>
              <a:t>Process</a:t>
            </a:r>
          </a:p>
          <a:p>
            <a:pPr algn="ctr"/>
            <a:r>
              <a:rPr lang="fr-FR" sz="4000" b="1" dirty="0">
                <a:solidFill>
                  <a:srgbClr val="00B0F0"/>
                </a:solidFill>
                <a:effectLst>
                  <a:outerShdw blurRad="38100" dist="38100" dir="2700000" algn="tl">
                    <a:srgbClr val="000000">
                      <a:alpha val="43137"/>
                    </a:srgbClr>
                  </a:outerShdw>
                </a:effectLst>
              </a:rPr>
              <a:t>KNOWLEDGE</a:t>
            </a:r>
          </a:p>
        </p:txBody>
      </p:sp>
      <p:sp>
        <p:nvSpPr>
          <p:cNvPr id="16" name="TextBox 15">
            <a:extLst>
              <a:ext uri="{FF2B5EF4-FFF2-40B4-BE49-F238E27FC236}">
                <a16:creationId xmlns:a16="http://schemas.microsoft.com/office/drawing/2014/main" id="{6792B557-8609-4777-8DB3-C94A8DDB113A}"/>
              </a:ext>
            </a:extLst>
          </p:cNvPr>
          <p:cNvSpPr txBox="1"/>
          <p:nvPr/>
        </p:nvSpPr>
        <p:spPr>
          <a:xfrm>
            <a:off x="8544743" y="3998468"/>
            <a:ext cx="3048000" cy="1200329"/>
          </a:xfrm>
          <a:prstGeom prst="rect">
            <a:avLst/>
          </a:prstGeom>
          <a:noFill/>
        </p:spPr>
        <p:txBody>
          <a:bodyPr wrap="square" rtlCol="0">
            <a:spAutoFit/>
          </a:bodyPr>
          <a:lstStyle/>
          <a:p>
            <a:pPr algn="ctr"/>
            <a:r>
              <a:rPr lang="fr-FR" sz="3600" b="1" dirty="0">
                <a:solidFill>
                  <a:srgbClr val="FF0000"/>
                </a:solidFill>
                <a:effectLst>
                  <a:outerShdw blurRad="38100" dist="38100" dir="2700000" algn="tl">
                    <a:srgbClr val="000000">
                      <a:alpha val="43137"/>
                    </a:srgbClr>
                  </a:outerShdw>
                </a:effectLst>
              </a:rPr>
              <a:t>Download</a:t>
            </a:r>
          </a:p>
          <a:p>
            <a:pPr algn="ctr"/>
            <a:r>
              <a:rPr lang="fr-FR" sz="3600" b="1" dirty="0">
                <a:solidFill>
                  <a:srgbClr val="FF0000"/>
                </a:solidFill>
                <a:effectLst>
                  <a:outerShdw blurRad="38100" dist="38100" dir="2700000" algn="tl">
                    <a:srgbClr val="000000">
                      <a:alpha val="43137"/>
                    </a:srgbClr>
                  </a:outerShdw>
                </a:effectLst>
              </a:rPr>
              <a:t>KNOWLEDGE</a:t>
            </a:r>
          </a:p>
        </p:txBody>
      </p:sp>
      <p:sp>
        <p:nvSpPr>
          <p:cNvPr id="18" name="Rectangle 17">
            <a:extLst>
              <a:ext uri="{FF2B5EF4-FFF2-40B4-BE49-F238E27FC236}">
                <a16:creationId xmlns:a16="http://schemas.microsoft.com/office/drawing/2014/main" id="{ED08A111-A43A-441D-8A34-72CD9F387F2D}"/>
              </a:ext>
            </a:extLst>
          </p:cNvPr>
          <p:cNvSpPr/>
          <p:nvPr/>
        </p:nvSpPr>
        <p:spPr>
          <a:xfrm>
            <a:off x="8991831" y="1027652"/>
            <a:ext cx="1853391" cy="923330"/>
          </a:xfrm>
          <a:prstGeom prst="rect">
            <a:avLst/>
          </a:prstGeom>
          <a:noFill/>
        </p:spPr>
        <p:txBody>
          <a:bodyPr wrap="none" lIns="91440" tIns="45720" rIns="91440" bIns="45720">
            <a:spAutoFit/>
          </a:bodyPr>
          <a:lstStyle/>
          <a:p>
            <a:pPr algn="ctr"/>
            <a:r>
              <a:rPr lang="en-US" sz="5400" dirty="0">
                <a:ln w="22225">
                  <a:solidFill>
                    <a:schemeClr val="accent2"/>
                  </a:solidFill>
                  <a:prstDash val="solid"/>
                </a:ln>
                <a:solidFill>
                  <a:schemeClr val="accent2">
                    <a:lumMod val="40000"/>
                    <a:lumOff val="60000"/>
                  </a:schemeClr>
                </a:solidFill>
                <a:latin typeface="Helvetica Light" panose="020B0403020202020204" pitchFamily="34" charset="0"/>
              </a:rPr>
              <a:t>Re-visit</a:t>
            </a:r>
            <a:endParaRPr lang="en-US" sz="5400" cap="none" spc="0" dirty="0">
              <a:ln w="22225">
                <a:solidFill>
                  <a:schemeClr val="accent2"/>
                </a:solidFill>
                <a:prstDash val="solid"/>
              </a:ln>
              <a:solidFill>
                <a:schemeClr val="accent2">
                  <a:lumMod val="40000"/>
                  <a:lumOff val="60000"/>
                </a:schemeClr>
              </a:solidFill>
              <a:effectLst/>
              <a:latin typeface="Helvetica Light" panose="020B0403020202020204" pitchFamily="34" charset="0"/>
            </a:endParaRPr>
          </a:p>
        </p:txBody>
      </p:sp>
      <p:sp>
        <p:nvSpPr>
          <p:cNvPr id="19" name="Rectangle 18">
            <a:extLst>
              <a:ext uri="{FF2B5EF4-FFF2-40B4-BE49-F238E27FC236}">
                <a16:creationId xmlns:a16="http://schemas.microsoft.com/office/drawing/2014/main" id="{9D735BA0-1E6C-45D4-AF4F-4DDF1FC82E94}"/>
              </a:ext>
            </a:extLst>
          </p:cNvPr>
          <p:cNvSpPr/>
          <p:nvPr/>
        </p:nvSpPr>
        <p:spPr>
          <a:xfrm>
            <a:off x="183854" y="1286879"/>
            <a:ext cx="710452"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1.</a:t>
            </a:r>
          </a:p>
        </p:txBody>
      </p:sp>
      <p:sp>
        <p:nvSpPr>
          <p:cNvPr id="20" name="Rectangle 19">
            <a:extLst>
              <a:ext uri="{FF2B5EF4-FFF2-40B4-BE49-F238E27FC236}">
                <a16:creationId xmlns:a16="http://schemas.microsoft.com/office/drawing/2014/main" id="{D3152D2E-D3BF-4A92-BFD6-E7E155E9252B}"/>
              </a:ext>
            </a:extLst>
          </p:cNvPr>
          <p:cNvSpPr/>
          <p:nvPr/>
        </p:nvSpPr>
        <p:spPr>
          <a:xfrm>
            <a:off x="4396815" y="1828826"/>
            <a:ext cx="710452"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2.</a:t>
            </a:r>
          </a:p>
        </p:txBody>
      </p:sp>
      <p:sp>
        <p:nvSpPr>
          <p:cNvPr id="23" name="Rectangle 22">
            <a:extLst>
              <a:ext uri="{FF2B5EF4-FFF2-40B4-BE49-F238E27FC236}">
                <a16:creationId xmlns:a16="http://schemas.microsoft.com/office/drawing/2014/main" id="{A92D2858-2CCA-476E-8550-10753CCF7932}"/>
              </a:ext>
            </a:extLst>
          </p:cNvPr>
          <p:cNvSpPr/>
          <p:nvPr/>
        </p:nvSpPr>
        <p:spPr>
          <a:xfrm>
            <a:off x="8544743" y="2925420"/>
            <a:ext cx="710452"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3.</a:t>
            </a:r>
          </a:p>
        </p:txBody>
      </p:sp>
      <p:grpSp>
        <p:nvGrpSpPr>
          <p:cNvPr id="12" name="Group 11">
            <a:extLst>
              <a:ext uri="{FF2B5EF4-FFF2-40B4-BE49-F238E27FC236}">
                <a16:creationId xmlns:a16="http://schemas.microsoft.com/office/drawing/2014/main" id="{1547AC73-0C6E-DB4A-A11B-7F924DD67C51}"/>
              </a:ext>
            </a:extLst>
          </p:cNvPr>
          <p:cNvGrpSpPr/>
          <p:nvPr/>
        </p:nvGrpSpPr>
        <p:grpSpPr>
          <a:xfrm>
            <a:off x="0" y="5658678"/>
            <a:ext cx="12192000" cy="1199322"/>
            <a:chOff x="0" y="5658678"/>
            <a:chExt cx="12192000" cy="1199322"/>
          </a:xfrm>
        </p:grpSpPr>
        <p:sp>
          <p:nvSpPr>
            <p:cNvPr id="13" name="Rectangle 12">
              <a:extLst>
                <a:ext uri="{FF2B5EF4-FFF2-40B4-BE49-F238E27FC236}">
                  <a16:creationId xmlns:a16="http://schemas.microsoft.com/office/drawing/2014/main" id="{EA038BE7-6D7C-4E48-8DF0-933FB4B6F7E2}"/>
                </a:ext>
              </a:extLst>
            </p:cNvPr>
            <p:cNvSpPr/>
            <p:nvPr/>
          </p:nvSpPr>
          <p:spPr>
            <a:xfrm>
              <a:off x="0" y="5658678"/>
              <a:ext cx="12192000" cy="1199322"/>
            </a:xfrm>
            <a:prstGeom prst="rect">
              <a:avLst/>
            </a:prstGeom>
            <a:gradFill flip="none" rotWithShape="1">
              <a:gsLst>
                <a:gs pos="81000">
                  <a:schemeClr val="bg1"/>
                </a:gs>
                <a:gs pos="0">
                  <a:schemeClr val="accent2"/>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5860FD59-78CD-B64B-AFDE-4A0F0E0E5EEA}"/>
                </a:ext>
              </a:extLst>
            </p:cNvPr>
            <p:cNvSpPr txBox="1"/>
            <p:nvPr/>
          </p:nvSpPr>
          <p:spPr>
            <a:xfrm>
              <a:off x="596348" y="6058283"/>
              <a:ext cx="4002156" cy="400110"/>
            </a:xfrm>
            <a:prstGeom prst="rect">
              <a:avLst/>
            </a:prstGeom>
            <a:noFill/>
          </p:spPr>
          <p:txBody>
            <a:bodyPr wrap="square" rtlCol="0">
              <a:spAutoFit/>
            </a:bodyPr>
            <a:lstStyle/>
            <a:p>
              <a:r>
                <a:rPr lang="en-US" sz="2000" b="1" i="1" dirty="0">
                  <a:solidFill>
                    <a:schemeClr val="bg1"/>
                  </a:solidFill>
                </a:rPr>
                <a:t>Better Future – Brighter Hope</a:t>
              </a:r>
            </a:p>
          </p:txBody>
        </p:sp>
      </p:grpSp>
    </p:spTree>
    <p:extLst>
      <p:ext uri="{BB962C8B-B14F-4D97-AF65-F5344CB8AC3E}">
        <p14:creationId xmlns:p14="http://schemas.microsoft.com/office/powerpoint/2010/main" val="38611706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A3D0D200-8917-4342-9065-C3E9E8149324}"/>
              </a:ext>
            </a:extLst>
          </p:cNvPr>
          <p:cNvSpPr/>
          <p:nvPr/>
        </p:nvSpPr>
        <p:spPr>
          <a:xfrm>
            <a:off x="1588378" y="2108585"/>
            <a:ext cx="1315171" cy="677947"/>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b="1" dirty="0">
                <a:solidFill>
                  <a:schemeClr val="tx1"/>
                </a:solidFill>
              </a:rPr>
              <a:t>CHUNK</a:t>
            </a:r>
          </a:p>
          <a:p>
            <a:pPr algn="ctr"/>
            <a:r>
              <a:rPr lang="fr-FR" sz="1400" b="1" dirty="0">
                <a:solidFill>
                  <a:schemeClr val="tx1"/>
                </a:solidFill>
              </a:rPr>
              <a:t>IT</a:t>
            </a:r>
          </a:p>
        </p:txBody>
      </p:sp>
      <p:sp>
        <p:nvSpPr>
          <p:cNvPr id="30" name="Arrow: Down 29">
            <a:extLst>
              <a:ext uri="{FF2B5EF4-FFF2-40B4-BE49-F238E27FC236}">
                <a16:creationId xmlns:a16="http://schemas.microsoft.com/office/drawing/2014/main" id="{2F79FDA6-53A8-41B0-904E-3284F41FD3AE}"/>
              </a:ext>
            </a:extLst>
          </p:cNvPr>
          <p:cNvSpPr/>
          <p:nvPr/>
        </p:nvSpPr>
        <p:spPr>
          <a:xfrm rot="19373988">
            <a:off x="2328924" y="2847307"/>
            <a:ext cx="199246" cy="27496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400" b="1" dirty="0"/>
          </a:p>
        </p:txBody>
      </p:sp>
      <p:sp>
        <p:nvSpPr>
          <p:cNvPr id="32" name="Arrow: Down 31">
            <a:extLst>
              <a:ext uri="{FF2B5EF4-FFF2-40B4-BE49-F238E27FC236}">
                <a16:creationId xmlns:a16="http://schemas.microsoft.com/office/drawing/2014/main" id="{06974B78-710D-4CFF-B681-51E12653B818}"/>
              </a:ext>
            </a:extLst>
          </p:cNvPr>
          <p:cNvSpPr/>
          <p:nvPr/>
        </p:nvSpPr>
        <p:spPr>
          <a:xfrm rot="19373988">
            <a:off x="2864933" y="3695076"/>
            <a:ext cx="199246" cy="27496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400" b="1" dirty="0"/>
          </a:p>
        </p:txBody>
      </p:sp>
      <p:sp>
        <p:nvSpPr>
          <p:cNvPr id="35" name="Arrow: Down 34">
            <a:extLst>
              <a:ext uri="{FF2B5EF4-FFF2-40B4-BE49-F238E27FC236}">
                <a16:creationId xmlns:a16="http://schemas.microsoft.com/office/drawing/2014/main" id="{712C2E77-E3FF-4C8E-BE59-A531AA94EDA6}"/>
              </a:ext>
            </a:extLst>
          </p:cNvPr>
          <p:cNvSpPr/>
          <p:nvPr/>
        </p:nvSpPr>
        <p:spPr>
          <a:xfrm rot="19373988">
            <a:off x="5698974" y="2830150"/>
            <a:ext cx="199246" cy="27496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400" b="1" dirty="0"/>
          </a:p>
        </p:txBody>
      </p:sp>
      <p:sp>
        <p:nvSpPr>
          <p:cNvPr id="36" name="Arrow: Down 35">
            <a:extLst>
              <a:ext uri="{FF2B5EF4-FFF2-40B4-BE49-F238E27FC236}">
                <a16:creationId xmlns:a16="http://schemas.microsoft.com/office/drawing/2014/main" id="{5B3C448B-6792-4371-ABCF-88BFF46CBC8C}"/>
              </a:ext>
            </a:extLst>
          </p:cNvPr>
          <p:cNvSpPr/>
          <p:nvPr/>
        </p:nvSpPr>
        <p:spPr>
          <a:xfrm rot="19373988">
            <a:off x="6389086" y="3891189"/>
            <a:ext cx="199246" cy="27496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400" b="1" dirty="0"/>
          </a:p>
        </p:txBody>
      </p:sp>
      <p:pic>
        <p:nvPicPr>
          <p:cNvPr id="37" name="Picture 36" descr="A close up of a sign&#10;&#10;Description generated with high confidence">
            <a:extLst>
              <a:ext uri="{FF2B5EF4-FFF2-40B4-BE49-F238E27FC236}">
                <a16:creationId xmlns:a16="http://schemas.microsoft.com/office/drawing/2014/main" id="{F77E4C80-9860-4A26-8E74-6D8490F667E8}"/>
              </a:ext>
            </a:extLst>
          </p:cNvPr>
          <p:cNvPicPr>
            <a:picLocks noChangeAspect="1"/>
          </p:cNvPicPr>
          <p:nvPr/>
        </p:nvPicPr>
        <p:blipFill rotWithShape="1">
          <a:blip r:embed="rId2" cstate="hqprint">
            <a:extLst>
              <a:ext uri="{28A0092B-C50C-407E-A947-70E740481C1C}">
                <a14:useLocalDpi xmlns:a14="http://schemas.microsoft.com/office/drawing/2010/main" val="0"/>
              </a:ext>
            </a:extLst>
          </a:blip>
          <a:srcRect l="9374" t="53064" r="52602"/>
          <a:stretch/>
        </p:blipFill>
        <p:spPr>
          <a:xfrm>
            <a:off x="1912579" y="899086"/>
            <a:ext cx="597828" cy="545178"/>
          </a:xfrm>
          <a:prstGeom prst="rect">
            <a:avLst/>
          </a:prstGeom>
        </p:spPr>
      </p:pic>
      <p:sp>
        <p:nvSpPr>
          <p:cNvPr id="17" name="Rectangle 16">
            <a:extLst>
              <a:ext uri="{FF2B5EF4-FFF2-40B4-BE49-F238E27FC236}">
                <a16:creationId xmlns:a16="http://schemas.microsoft.com/office/drawing/2014/main" id="{5FA4C115-FB64-4E48-A4A8-DCE837A3079F}"/>
              </a:ext>
            </a:extLst>
          </p:cNvPr>
          <p:cNvSpPr/>
          <p:nvPr/>
        </p:nvSpPr>
        <p:spPr>
          <a:xfrm>
            <a:off x="-63043" y="1331322"/>
            <a:ext cx="4549073" cy="707886"/>
          </a:xfrm>
          <a:prstGeom prst="rect">
            <a:avLst/>
          </a:prstGeom>
          <a:noFill/>
        </p:spPr>
        <p:txBody>
          <a:bodyPr wrap="square" lIns="91440" tIns="45720" rIns="91440" bIns="45720">
            <a:spAutoFit/>
          </a:bodyPr>
          <a:lstStyle/>
          <a:p>
            <a:pPr algn="ctr"/>
            <a:r>
              <a:rPr lang="en-US" sz="4000" b="1" cap="none" spc="0" dirty="0">
                <a:ln w="0"/>
                <a:solidFill>
                  <a:srgbClr val="92D050"/>
                </a:solidFill>
                <a:effectLst>
                  <a:outerShdw blurRad="38100" dist="19050" dir="2700000" algn="tl" rotWithShape="0">
                    <a:schemeClr val="dk1">
                      <a:alpha val="40000"/>
                    </a:schemeClr>
                  </a:outerShdw>
                </a:effectLst>
              </a:rPr>
              <a:t>Upload</a:t>
            </a:r>
          </a:p>
        </p:txBody>
      </p:sp>
      <p:pic>
        <p:nvPicPr>
          <p:cNvPr id="38" name="Picture 37" descr="A close up of a sign&#10;&#10;Description generated with high confidence">
            <a:extLst>
              <a:ext uri="{FF2B5EF4-FFF2-40B4-BE49-F238E27FC236}">
                <a16:creationId xmlns:a16="http://schemas.microsoft.com/office/drawing/2014/main" id="{6AB26172-8CA4-480B-ABB9-44786A5F5E95}"/>
              </a:ext>
            </a:extLst>
          </p:cNvPr>
          <p:cNvPicPr>
            <a:picLocks noChangeAspect="1"/>
          </p:cNvPicPr>
          <p:nvPr/>
        </p:nvPicPr>
        <p:blipFill rotWithShape="1">
          <a:blip r:embed="rId2" cstate="hqprint">
            <a:extLst>
              <a:ext uri="{28A0092B-C50C-407E-A947-70E740481C1C}">
                <a14:useLocalDpi xmlns:a14="http://schemas.microsoft.com/office/drawing/2010/main" val="0"/>
              </a:ext>
            </a:extLst>
          </a:blip>
          <a:srcRect l="54442" t="52682" r="9415" b="-2122"/>
          <a:stretch/>
        </p:blipFill>
        <p:spPr>
          <a:xfrm>
            <a:off x="8552958" y="921930"/>
            <a:ext cx="521741" cy="522334"/>
          </a:xfrm>
          <a:prstGeom prst="rect">
            <a:avLst/>
          </a:prstGeom>
        </p:spPr>
      </p:pic>
      <p:sp>
        <p:nvSpPr>
          <p:cNvPr id="46" name="Arrow: Down 45">
            <a:extLst>
              <a:ext uri="{FF2B5EF4-FFF2-40B4-BE49-F238E27FC236}">
                <a16:creationId xmlns:a16="http://schemas.microsoft.com/office/drawing/2014/main" id="{BC476D0D-5615-4C4C-BA41-1C3BE8BFE559}"/>
              </a:ext>
            </a:extLst>
          </p:cNvPr>
          <p:cNvSpPr/>
          <p:nvPr/>
        </p:nvSpPr>
        <p:spPr>
          <a:xfrm rot="19373988">
            <a:off x="6885010" y="4674087"/>
            <a:ext cx="199246" cy="27496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400" b="1" dirty="0"/>
          </a:p>
        </p:txBody>
      </p:sp>
      <p:sp>
        <p:nvSpPr>
          <p:cNvPr id="21" name="Rectangle: Rounded Corners 20">
            <a:extLst>
              <a:ext uri="{FF2B5EF4-FFF2-40B4-BE49-F238E27FC236}">
                <a16:creationId xmlns:a16="http://schemas.microsoft.com/office/drawing/2014/main" id="{667062DA-8686-4B0C-A772-D97CB09DF880}"/>
              </a:ext>
            </a:extLst>
          </p:cNvPr>
          <p:cNvSpPr/>
          <p:nvPr/>
        </p:nvSpPr>
        <p:spPr>
          <a:xfrm>
            <a:off x="2050569" y="3153192"/>
            <a:ext cx="1315170" cy="400952"/>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400" b="1" dirty="0">
              <a:solidFill>
                <a:schemeClr val="tx1"/>
              </a:solidFill>
            </a:endParaRPr>
          </a:p>
        </p:txBody>
      </p:sp>
      <p:sp>
        <p:nvSpPr>
          <p:cNvPr id="22" name="Rectangle: Rounded Corners 21">
            <a:extLst>
              <a:ext uri="{FF2B5EF4-FFF2-40B4-BE49-F238E27FC236}">
                <a16:creationId xmlns:a16="http://schemas.microsoft.com/office/drawing/2014/main" id="{C249C786-BB50-4FF2-9B7A-53BBAFA2A39F}"/>
              </a:ext>
            </a:extLst>
          </p:cNvPr>
          <p:cNvSpPr/>
          <p:nvPr/>
        </p:nvSpPr>
        <p:spPr>
          <a:xfrm>
            <a:off x="2903549" y="4056013"/>
            <a:ext cx="1315171" cy="435707"/>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400" b="1" dirty="0">
              <a:solidFill>
                <a:schemeClr val="tx1"/>
              </a:solidFill>
            </a:endParaRPr>
          </a:p>
        </p:txBody>
      </p:sp>
      <p:sp>
        <p:nvSpPr>
          <p:cNvPr id="2" name="TextBox 1">
            <a:extLst>
              <a:ext uri="{FF2B5EF4-FFF2-40B4-BE49-F238E27FC236}">
                <a16:creationId xmlns:a16="http://schemas.microsoft.com/office/drawing/2014/main" id="{5755E0D0-D2BD-4D6B-84D3-A9F5EBD7369C}"/>
              </a:ext>
            </a:extLst>
          </p:cNvPr>
          <p:cNvSpPr txBox="1"/>
          <p:nvPr/>
        </p:nvSpPr>
        <p:spPr>
          <a:xfrm>
            <a:off x="2079584" y="3214746"/>
            <a:ext cx="1257139" cy="307777"/>
          </a:xfrm>
          <a:prstGeom prst="rect">
            <a:avLst/>
          </a:prstGeom>
          <a:noFill/>
        </p:spPr>
        <p:txBody>
          <a:bodyPr wrap="square" rtlCol="0">
            <a:spAutoFit/>
          </a:bodyPr>
          <a:lstStyle/>
          <a:p>
            <a:pPr algn="ctr"/>
            <a:r>
              <a:rPr lang="fr-FR" sz="1400" b="1" dirty="0"/>
              <a:t>RE-LEARN-IT</a:t>
            </a:r>
          </a:p>
        </p:txBody>
      </p:sp>
      <p:sp>
        <p:nvSpPr>
          <p:cNvPr id="24" name="Rectangle: Rounded Corners 23">
            <a:extLst>
              <a:ext uri="{FF2B5EF4-FFF2-40B4-BE49-F238E27FC236}">
                <a16:creationId xmlns:a16="http://schemas.microsoft.com/office/drawing/2014/main" id="{DDB28D49-A859-4988-86BE-9C019C4FE7A0}"/>
              </a:ext>
            </a:extLst>
          </p:cNvPr>
          <p:cNvSpPr/>
          <p:nvPr/>
        </p:nvSpPr>
        <p:spPr>
          <a:xfrm>
            <a:off x="3815551" y="5024980"/>
            <a:ext cx="1315171" cy="346541"/>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b="1" dirty="0">
                <a:solidFill>
                  <a:schemeClr val="tx1"/>
                </a:solidFill>
              </a:rPr>
              <a:t>SPEAK IT</a:t>
            </a:r>
          </a:p>
        </p:txBody>
      </p:sp>
      <p:sp>
        <p:nvSpPr>
          <p:cNvPr id="3" name="TextBox 2">
            <a:extLst>
              <a:ext uri="{FF2B5EF4-FFF2-40B4-BE49-F238E27FC236}">
                <a16:creationId xmlns:a16="http://schemas.microsoft.com/office/drawing/2014/main" id="{1D801760-0D70-4579-AC9B-ECB7F3C0E2BA}"/>
              </a:ext>
            </a:extLst>
          </p:cNvPr>
          <p:cNvSpPr txBox="1"/>
          <p:nvPr/>
        </p:nvSpPr>
        <p:spPr>
          <a:xfrm>
            <a:off x="2831824" y="3912320"/>
            <a:ext cx="1458619" cy="523220"/>
          </a:xfrm>
          <a:prstGeom prst="rect">
            <a:avLst/>
          </a:prstGeom>
          <a:noFill/>
        </p:spPr>
        <p:txBody>
          <a:bodyPr wrap="square" rtlCol="0">
            <a:spAutoFit/>
          </a:bodyPr>
          <a:lstStyle/>
          <a:p>
            <a:pPr algn="ctr"/>
            <a:endParaRPr lang="fr-FR" sz="1400" b="1" dirty="0"/>
          </a:p>
          <a:p>
            <a:pPr algn="ctr"/>
            <a:r>
              <a:rPr lang="fr-FR" sz="1400" b="1" dirty="0"/>
              <a:t>WRITE IT</a:t>
            </a:r>
          </a:p>
        </p:txBody>
      </p:sp>
      <p:sp>
        <p:nvSpPr>
          <p:cNvPr id="31" name="Rectangle: Rounded Corners 30">
            <a:extLst>
              <a:ext uri="{FF2B5EF4-FFF2-40B4-BE49-F238E27FC236}">
                <a16:creationId xmlns:a16="http://schemas.microsoft.com/office/drawing/2014/main" id="{3434EE75-CCCE-463F-BF45-90D145714376}"/>
              </a:ext>
            </a:extLst>
          </p:cNvPr>
          <p:cNvSpPr/>
          <p:nvPr/>
        </p:nvSpPr>
        <p:spPr>
          <a:xfrm>
            <a:off x="4978623" y="2073095"/>
            <a:ext cx="1315170" cy="646331"/>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b="1" dirty="0">
                <a:solidFill>
                  <a:schemeClr val="tx1"/>
                </a:solidFill>
              </a:rPr>
              <a:t>TRANSFORM</a:t>
            </a:r>
          </a:p>
          <a:p>
            <a:pPr algn="ctr"/>
            <a:r>
              <a:rPr lang="fr-FR" sz="1400" b="1" dirty="0">
                <a:solidFill>
                  <a:schemeClr val="tx1"/>
                </a:solidFill>
              </a:rPr>
              <a:t>IT</a:t>
            </a:r>
          </a:p>
        </p:txBody>
      </p:sp>
      <p:sp>
        <p:nvSpPr>
          <p:cNvPr id="33" name="Rectangle: Rounded Corners 32">
            <a:extLst>
              <a:ext uri="{FF2B5EF4-FFF2-40B4-BE49-F238E27FC236}">
                <a16:creationId xmlns:a16="http://schemas.microsoft.com/office/drawing/2014/main" id="{91CE712F-3806-4CFB-94C1-CE261C937F1C}"/>
              </a:ext>
            </a:extLst>
          </p:cNvPr>
          <p:cNvSpPr/>
          <p:nvPr/>
        </p:nvSpPr>
        <p:spPr>
          <a:xfrm>
            <a:off x="5404852" y="3170235"/>
            <a:ext cx="1315170" cy="646331"/>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b="1" dirty="0">
                <a:solidFill>
                  <a:schemeClr val="tx1"/>
                </a:solidFill>
              </a:rPr>
              <a:t>REDUCE IT</a:t>
            </a:r>
          </a:p>
          <a:p>
            <a:pPr algn="ctr"/>
            <a:r>
              <a:rPr lang="fr-FR" sz="1400" b="1" dirty="0">
                <a:solidFill>
                  <a:schemeClr val="tx1"/>
                </a:solidFill>
              </a:rPr>
              <a:t> IT</a:t>
            </a:r>
          </a:p>
        </p:txBody>
      </p:sp>
      <p:sp>
        <p:nvSpPr>
          <p:cNvPr id="34" name="Rectangle: Rounded Corners 33">
            <a:extLst>
              <a:ext uri="{FF2B5EF4-FFF2-40B4-BE49-F238E27FC236}">
                <a16:creationId xmlns:a16="http://schemas.microsoft.com/office/drawing/2014/main" id="{D082AF6D-112B-4833-AE8B-AB752A49B831}"/>
              </a:ext>
            </a:extLst>
          </p:cNvPr>
          <p:cNvSpPr/>
          <p:nvPr/>
        </p:nvSpPr>
        <p:spPr>
          <a:xfrm>
            <a:off x="6139397" y="4229137"/>
            <a:ext cx="1458619" cy="339496"/>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b="1" dirty="0">
                <a:solidFill>
                  <a:schemeClr val="tx1"/>
                </a:solidFill>
              </a:rPr>
              <a:t>SORT IT</a:t>
            </a:r>
          </a:p>
        </p:txBody>
      </p:sp>
      <p:sp>
        <p:nvSpPr>
          <p:cNvPr id="42" name="Rectangle: Rounded Corners 41">
            <a:extLst>
              <a:ext uri="{FF2B5EF4-FFF2-40B4-BE49-F238E27FC236}">
                <a16:creationId xmlns:a16="http://schemas.microsoft.com/office/drawing/2014/main" id="{C2D4193D-3733-4728-A943-A9DFD0A6AC4F}"/>
              </a:ext>
            </a:extLst>
          </p:cNvPr>
          <p:cNvSpPr/>
          <p:nvPr/>
        </p:nvSpPr>
        <p:spPr>
          <a:xfrm>
            <a:off x="6874976" y="5024980"/>
            <a:ext cx="1315171" cy="382657"/>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b="1" dirty="0">
                <a:solidFill>
                  <a:schemeClr val="tx1"/>
                </a:solidFill>
              </a:rPr>
              <a:t>LINK IT</a:t>
            </a:r>
          </a:p>
        </p:txBody>
      </p:sp>
      <p:sp>
        <p:nvSpPr>
          <p:cNvPr id="44" name="Rectangle: Rounded Corners 43">
            <a:extLst>
              <a:ext uri="{FF2B5EF4-FFF2-40B4-BE49-F238E27FC236}">
                <a16:creationId xmlns:a16="http://schemas.microsoft.com/office/drawing/2014/main" id="{26F711CD-DFB8-420B-80F9-13A7663A1D4C}"/>
              </a:ext>
            </a:extLst>
          </p:cNvPr>
          <p:cNvSpPr/>
          <p:nvPr/>
        </p:nvSpPr>
        <p:spPr>
          <a:xfrm>
            <a:off x="8156244" y="2073095"/>
            <a:ext cx="1315170" cy="646331"/>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b="1" dirty="0">
                <a:solidFill>
                  <a:schemeClr val="tx1"/>
                </a:solidFill>
              </a:rPr>
              <a:t>RESTORE IT</a:t>
            </a:r>
          </a:p>
        </p:txBody>
      </p:sp>
      <p:sp>
        <p:nvSpPr>
          <p:cNvPr id="47" name="Rectangle: Rounded Corners 46">
            <a:extLst>
              <a:ext uri="{FF2B5EF4-FFF2-40B4-BE49-F238E27FC236}">
                <a16:creationId xmlns:a16="http://schemas.microsoft.com/office/drawing/2014/main" id="{037C3DC8-2A51-4CB1-9239-A216EDD29556}"/>
              </a:ext>
            </a:extLst>
          </p:cNvPr>
          <p:cNvSpPr/>
          <p:nvPr/>
        </p:nvSpPr>
        <p:spPr>
          <a:xfrm>
            <a:off x="9648635" y="3977253"/>
            <a:ext cx="1537159" cy="323292"/>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b="1" dirty="0">
                <a:solidFill>
                  <a:schemeClr val="tx1"/>
                </a:solidFill>
              </a:rPr>
              <a:t>TEST IT</a:t>
            </a:r>
          </a:p>
        </p:txBody>
      </p:sp>
      <p:sp>
        <p:nvSpPr>
          <p:cNvPr id="48" name="Rectangle: Rounded Corners 47">
            <a:extLst>
              <a:ext uri="{FF2B5EF4-FFF2-40B4-BE49-F238E27FC236}">
                <a16:creationId xmlns:a16="http://schemas.microsoft.com/office/drawing/2014/main" id="{CBE15664-6F89-416C-9836-FCD10626317C}"/>
              </a:ext>
            </a:extLst>
          </p:cNvPr>
          <p:cNvSpPr/>
          <p:nvPr/>
        </p:nvSpPr>
        <p:spPr>
          <a:xfrm>
            <a:off x="8993571" y="3116066"/>
            <a:ext cx="1315170" cy="365977"/>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b="1" dirty="0">
                <a:solidFill>
                  <a:schemeClr val="tx1"/>
                </a:solidFill>
              </a:rPr>
              <a:t>STEP IT</a:t>
            </a:r>
          </a:p>
        </p:txBody>
      </p:sp>
      <p:sp>
        <p:nvSpPr>
          <p:cNvPr id="49" name="Rectangle: Rounded Corners 48">
            <a:extLst>
              <a:ext uri="{FF2B5EF4-FFF2-40B4-BE49-F238E27FC236}">
                <a16:creationId xmlns:a16="http://schemas.microsoft.com/office/drawing/2014/main" id="{6163E649-4EB2-4CF7-A70D-9480C519D7C9}"/>
              </a:ext>
            </a:extLst>
          </p:cNvPr>
          <p:cNvSpPr/>
          <p:nvPr/>
        </p:nvSpPr>
        <p:spPr>
          <a:xfrm>
            <a:off x="10397845" y="5023627"/>
            <a:ext cx="1315170" cy="339497"/>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b="1" dirty="0">
                <a:solidFill>
                  <a:schemeClr val="tx1"/>
                </a:solidFill>
              </a:rPr>
              <a:t>REFINE IT</a:t>
            </a:r>
          </a:p>
        </p:txBody>
      </p:sp>
      <p:sp>
        <p:nvSpPr>
          <p:cNvPr id="50" name="Arrow: Down 49">
            <a:extLst>
              <a:ext uri="{FF2B5EF4-FFF2-40B4-BE49-F238E27FC236}">
                <a16:creationId xmlns:a16="http://schemas.microsoft.com/office/drawing/2014/main" id="{9EDC948D-C71B-414E-B592-8DA03D595A01}"/>
              </a:ext>
            </a:extLst>
          </p:cNvPr>
          <p:cNvSpPr/>
          <p:nvPr/>
        </p:nvSpPr>
        <p:spPr>
          <a:xfrm rot="19373988">
            <a:off x="3715929" y="4644916"/>
            <a:ext cx="199246" cy="27496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400" b="1" dirty="0"/>
          </a:p>
        </p:txBody>
      </p:sp>
      <p:sp>
        <p:nvSpPr>
          <p:cNvPr id="51" name="Arrow: Down 50">
            <a:extLst>
              <a:ext uri="{FF2B5EF4-FFF2-40B4-BE49-F238E27FC236}">
                <a16:creationId xmlns:a16="http://schemas.microsoft.com/office/drawing/2014/main" id="{14BB6CD8-5036-4870-B73E-7BC2AD5002CD}"/>
              </a:ext>
            </a:extLst>
          </p:cNvPr>
          <p:cNvSpPr/>
          <p:nvPr/>
        </p:nvSpPr>
        <p:spPr>
          <a:xfrm rot="19373988">
            <a:off x="9129126" y="2809448"/>
            <a:ext cx="199246" cy="27496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400" b="1" dirty="0"/>
          </a:p>
        </p:txBody>
      </p:sp>
      <p:sp>
        <p:nvSpPr>
          <p:cNvPr id="52" name="Arrow: Down 51">
            <a:extLst>
              <a:ext uri="{FF2B5EF4-FFF2-40B4-BE49-F238E27FC236}">
                <a16:creationId xmlns:a16="http://schemas.microsoft.com/office/drawing/2014/main" id="{31A6A628-EC0D-468B-A885-7AFAF3FFC436}"/>
              </a:ext>
            </a:extLst>
          </p:cNvPr>
          <p:cNvSpPr/>
          <p:nvPr/>
        </p:nvSpPr>
        <p:spPr>
          <a:xfrm rot="19373988">
            <a:off x="9711401" y="3571451"/>
            <a:ext cx="199246" cy="27496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400" b="1" dirty="0"/>
          </a:p>
        </p:txBody>
      </p:sp>
      <p:sp>
        <p:nvSpPr>
          <p:cNvPr id="53" name="Arrow: Down 52">
            <a:extLst>
              <a:ext uri="{FF2B5EF4-FFF2-40B4-BE49-F238E27FC236}">
                <a16:creationId xmlns:a16="http://schemas.microsoft.com/office/drawing/2014/main" id="{90C5F1BD-C7C2-408E-88A5-DA777E508F01}"/>
              </a:ext>
            </a:extLst>
          </p:cNvPr>
          <p:cNvSpPr/>
          <p:nvPr/>
        </p:nvSpPr>
        <p:spPr>
          <a:xfrm rot="19373988">
            <a:off x="10371506" y="4395494"/>
            <a:ext cx="199246" cy="27496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400" b="1" dirty="0"/>
          </a:p>
        </p:txBody>
      </p:sp>
      <p:pic>
        <p:nvPicPr>
          <p:cNvPr id="9" name="Picture 8" descr="A close up of a logo&#10;&#10;Description generated with high confidence">
            <a:extLst>
              <a:ext uri="{FF2B5EF4-FFF2-40B4-BE49-F238E27FC236}">
                <a16:creationId xmlns:a16="http://schemas.microsoft.com/office/drawing/2014/main" id="{7E0A8283-FF72-4D88-BD02-5B13ECC9D92D}"/>
              </a:ext>
            </a:extLst>
          </p:cNvPr>
          <p:cNvPicPr>
            <a:picLocks noChangeAspect="1"/>
          </p:cNvPicPr>
          <p:nvPr/>
        </p:nvPicPr>
        <p:blipFill>
          <a:blip r:embed="rId3" cstate="hq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5012016" y="762335"/>
            <a:ext cx="808610" cy="793336"/>
          </a:xfrm>
          <a:prstGeom prst="ellipse">
            <a:avLst/>
          </a:prstGeom>
        </p:spPr>
      </p:pic>
      <p:sp>
        <p:nvSpPr>
          <p:cNvPr id="14" name="TextBox 13">
            <a:extLst>
              <a:ext uri="{FF2B5EF4-FFF2-40B4-BE49-F238E27FC236}">
                <a16:creationId xmlns:a16="http://schemas.microsoft.com/office/drawing/2014/main" id="{64AF780B-8B30-41DC-88C6-19FFB850BEC1}"/>
              </a:ext>
            </a:extLst>
          </p:cNvPr>
          <p:cNvSpPr txBox="1"/>
          <p:nvPr/>
        </p:nvSpPr>
        <p:spPr>
          <a:xfrm>
            <a:off x="4618264" y="1368754"/>
            <a:ext cx="2685444" cy="707886"/>
          </a:xfrm>
          <a:prstGeom prst="rect">
            <a:avLst/>
          </a:prstGeom>
          <a:noFill/>
        </p:spPr>
        <p:txBody>
          <a:bodyPr wrap="square" rtlCol="0">
            <a:spAutoFit/>
          </a:bodyPr>
          <a:lstStyle/>
          <a:p>
            <a:r>
              <a:rPr lang="fr-FR" sz="4000" b="1" dirty="0">
                <a:solidFill>
                  <a:srgbClr val="00B0F0"/>
                </a:solidFill>
                <a:effectLst>
                  <a:outerShdw blurRad="38100" dist="38100" dir="2700000" algn="tl">
                    <a:srgbClr val="000000">
                      <a:alpha val="43137"/>
                    </a:srgbClr>
                  </a:outerShdw>
                </a:effectLst>
              </a:rPr>
              <a:t>Process</a:t>
            </a:r>
          </a:p>
        </p:txBody>
      </p:sp>
      <p:sp>
        <p:nvSpPr>
          <p:cNvPr id="16" name="TextBox 15">
            <a:extLst>
              <a:ext uri="{FF2B5EF4-FFF2-40B4-BE49-F238E27FC236}">
                <a16:creationId xmlns:a16="http://schemas.microsoft.com/office/drawing/2014/main" id="{6792B557-8609-4777-8DB3-C94A8DDB113A}"/>
              </a:ext>
            </a:extLst>
          </p:cNvPr>
          <p:cNvSpPr txBox="1"/>
          <p:nvPr/>
        </p:nvSpPr>
        <p:spPr>
          <a:xfrm>
            <a:off x="7825220" y="1354946"/>
            <a:ext cx="3048000" cy="646331"/>
          </a:xfrm>
          <a:prstGeom prst="rect">
            <a:avLst/>
          </a:prstGeom>
          <a:noFill/>
        </p:spPr>
        <p:txBody>
          <a:bodyPr wrap="square" rtlCol="0">
            <a:spAutoFit/>
          </a:bodyPr>
          <a:lstStyle/>
          <a:p>
            <a:r>
              <a:rPr lang="fr-FR" sz="3600" b="1" dirty="0">
                <a:solidFill>
                  <a:srgbClr val="FF0000"/>
                </a:solidFill>
                <a:effectLst>
                  <a:outerShdw blurRad="38100" dist="38100" dir="2700000" algn="tl">
                    <a:srgbClr val="000000">
                      <a:alpha val="43137"/>
                    </a:srgbClr>
                  </a:outerShdw>
                </a:effectLst>
              </a:rPr>
              <a:t>Download</a:t>
            </a:r>
          </a:p>
        </p:txBody>
      </p:sp>
      <p:grpSp>
        <p:nvGrpSpPr>
          <p:cNvPr id="45" name="Group 44">
            <a:extLst>
              <a:ext uri="{FF2B5EF4-FFF2-40B4-BE49-F238E27FC236}">
                <a16:creationId xmlns:a16="http://schemas.microsoft.com/office/drawing/2014/main" id="{0615DF3F-5D8D-7649-838E-1CD2FAE3FBED}"/>
              </a:ext>
            </a:extLst>
          </p:cNvPr>
          <p:cNvGrpSpPr/>
          <p:nvPr/>
        </p:nvGrpSpPr>
        <p:grpSpPr>
          <a:xfrm>
            <a:off x="0" y="5658678"/>
            <a:ext cx="12192000" cy="1199322"/>
            <a:chOff x="0" y="5658678"/>
            <a:chExt cx="12192000" cy="1199322"/>
          </a:xfrm>
        </p:grpSpPr>
        <p:sp>
          <p:nvSpPr>
            <p:cNvPr id="54" name="Rectangle 53">
              <a:extLst>
                <a:ext uri="{FF2B5EF4-FFF2-40B4-BE49-F238E27FC236}">
                  <a16:creationId xmlns:a16="http://schemas.microsoft.com/office/drawing/2014/main" id="{70C76082-4C9B-9B4E-9D78-86F6233903E5}"/>
                </a:ext>
              </a:extLst>
            </p:cNvPr>
            <p:cNvSpPr/>
            <p:nvPr/>
          </p:nvSpPr>
          <p:spPr>
            <a:xfrm>
              <a:off x="0" y="5658678"/>
              <a:ext cx="12192000" cy="1199322"/>
            </a:xfrm>
            <a:prstGeom prst="rect">
              <a:avLst/>
            </a:prstGeom>
            <a:gradFill flip="none" rotWithShape="1">
              <a:gsLst>
                <a:gs pos="81000">
                  <a:schemeClr val="bg1"/>
                </a:gs>
                <a:gs pos="0">
                  <a:schemeClr val="accent2"/>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TextBox 54">
              <a:extLst>
                <a:ext uri="{FF2B5EF4-FFF2-40B4-BE49-F238E27FC236}">
                  <a16:creationId xmlns:a16="http://schemas.microsoft.com/office/drawing/2014/main" id="{D58E54AD-2854-944F-8677-36DB43CDBF6D}"/>
                </a:ext>
              </a:extLst>
            </p:cNvPr>
            <p:cNvSpPr txBox="1"/>
            <p:nvPr/>
          </p:nvSpPr>
          <p:spPr>
            <a:xfrm>
              <a:off x="596348" y="6058283"/>
              <a:ext cx="4002156" cy="400110"/>
            </a:xfrm>
            <a:prstGeom prst="rect">
              <a:avLst/>
            </a:prstGeom>
            <a:noFill/>
          </p:spPr>
          <p:txBody>
            <a:bodyPr wrap="square" rtlCol="0">
              <a:spAutoFit/>
            </a:bodyPr>
            <a:lstStyle/>
            <a:p>
              <a:r>
                <a:rPr lang="en-US" sz="2000" b="1" i="1" dirty="0">
                  <a:solidFill>
                    <a:schemeClr val="bg1"/>
                  </a:solidFill>
                </a:rPr>
                <a:t>Better Future – Brighter Hope</a:t>
              </a:r>
            </a:p>
          </p:txBody>
        </p:sp>
      </p:grpSp>
      <p:sp>
        <p:nvSpPr>
          <p:cNvPr id="39" name="Rectangle 38">
            <a:extLst>
              <a:ext uri="{FF2B5EF4-FFF2-40B4-BE49-F238E27FC236}">
                <a16:creationId xmlns:a16="http://schemas.microsoft.com/office/drawing/2014/main" id="{8E9FE5B7-1C3F-455C-8262-9177E57615EE}"/>
              </a:ext>
            </a:extLst>
          </p:cNvPr>
          <p:cNvSpPr/>
          <p:nvPr/>
        </p:nvSpPr>
        <p:spPr>
          <a:xfrm>
            <a:off x="6639929" y="-34023"/>
            <a:ext cx="5418582" cy="646331"/>
          </a:xfrm>
          <a:prstGeom prst="rect">
            <a:avLst/>
          </a:prstGeom>
          <a:noFill/>
        </p:spPr>
        <p:txBody>
          <a:bodyPr wrap="square" lIns="91440" tIns="45720" rIns="91440" bIns="45720">
            <a:spAutoFit/>
          </a:bodyPr>
          <a:lstStyle/>
          <a:p>
            <a:pPr algn="ctr"/>
            <a:r>
              <a:rPr lang="en-GB" sz="3600" dirty="0">
                <a:ln w="0"/>
                <a:effectLst>
                  <a:outerShdw blurRad="38100" dist="19050" dir="2700000" algn="tl" rotWithShape="0">
                    <a:schemeClr val="dk1">
                      <a:alpha val="40000"/>
                    </a:schemeClr>
                  </a:outerShdw>
                </a:effectLst>
                <a:latin typeface="Helvetica Light" panose="020B0403020202020204" pitchFamily="34" charset="0"/>
              </a:rPr>
              <a:t>Re-visit</a:t>
            </a:r>
            <a:endParaRPr lang="en-GB" sz="3600" cap="none" spc="0" dirty="0">
              <a:ln w="0"/>
              <a:solidFill>
                <a:schemeClr val="tx1"/>
              </a:solidFill>
              <a:effectLst>
                <a:outerShdw blurRad="38100" dist="19050" dir="2700000" algn="tl" rotWithShape="0">
                  <a:schemeClr val="dk1">
                    <a:alpha val="40000"/>
                  </a:schemeClr>
                </a:outerShdw>
              </a:effectLst>
              <a:latin typeface="Helvetica Light" panose="020B0403020202020204" pitchFamily="34" charset="0"/>
            </a:endParaRPr>
          </a:p>
        </p:txBody>
      </p:sp>
    </p:spTree>
    <p:extLst>
      <p:ext uri="{BB962C8B-B14F-4D97-AF65-F5344CB8AC3E}">
        <p14:creationId xmlns:p14="http://schemas.microsoft.com/office/powerpoint/2010/main" val="15504729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A3D0D200-8917-4342-9065-C3E9E8149324}"/>
              </a:ext>
            </a:extLst>
          </p:cNvPr>
          <p:cNvSpPr/>
          <p:nvPr/>
        </p:nvSpPr>
        <p:spPr>
          <a:xfrm>
            <a:off x="1876818" y="1336719"/>
            <a:ext cx="1770798" cy="901148"/>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CHUNK</a:t>
            </a:r>
          </a:p>
          <a:p>
            <a:pPr algn="ctr"/>
            <a:r>
              <a:rPr lang="en-GB" sz="2800" b="1" dirty="0">
                <a:solidFill>
                  <a:schemeClr val="tx1"/>
                </a:solidFill>
              </a:rPr>
              <a:t>IT</a:t>
            </a:r>
          </a:p>
        </p:txBody>
      </p:sp>
      <p:sp>
        <p:nvSpPr>
          <p:cNvPr id="6" name="Rectangle: Rounded Corners 5">
            <a:extLst>
              <a:ext uri="{FF2B5EF4-FFF2-40B4-BE49-F238E27FC236}">
                <a16:creationId xmlns:a16="http://schemas.microsoft.com/office/drawing/2014/main" id="{735A6091-AB4D-415F-980F-90C9007B6BB8}"/>
              </a:ext>
            </a:extLst>
          </p:cNvPr>
          <p:cNvSpPr/>
          <p:nvPr/>
        </p:nvSpPr>
        <p:spPr>
          <a:xfrm>
            <a:off x="8067819" y="1347913"/>
            <a:ext cx="2824769" cy="901148"/>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SPEAK</a:t>
            </a:r>
          </a:p>
          <a:p>
            <a:pPr algn="ctr"/>
            <a:r>
              <a:rPr lang="en-GB" sz="2800" b="1" dirty="0">
                <a:solidFill>
                  <a:schemeClr val="tx1"/>
                </a:solidFill>
              </a:rPr>
              <a:t>IT</a:t>
            </a:r>
          </a:p>
        </p:txBody>
      </p:sp>
      <p:sp>
        <p:nvSpPr>
          <p:cNvPr id="7" name="Rectangle: Rounded Corners 6">
            <a:extLst>
              <a:ext uri="{FF2B5EF4-FFF2-40B4-BE49-F238E27FC236}">
                <a16:creationId xmlns:a16="http://schemas.microsoft.com/office/drawing/2014/main" id="{89571396-475A-4AA5-8DDF-168DC09A1DAC}"/>
              </a:ext>
            </a:extLst>
          </p:cNvPr>
          <p:cNvSpPr/>
          <p:nvPr/>
        </p:nvSpPr>
        <p:spPr>
          <a:xfrm>
            <a:off x="5997779" y="1324041"/>
            <a:ext cx="1951517" cy="901148"/>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WRITE</a:t>
            </a:r>
          </a:p>
          <a:p>
            <a:pPr algn="ctr"/>
            <a:r>
              <a:rPr lang="en-GB" sz="2800" b="1" dirty="0">
                <a:solidFill>
                  <a:schemeClr val="tx1"/>
                </a:solidFill>
              </a:rPr>
              <a:t>IT</a:t>
            </a:r>
          </a:p>
        </p:txBody>
      </p:sp>
      <p:sp>
        <p:nvSpPr>
          <p:cNvPr id="8" name="Rectangle: Rounded Corners 7">
            <a:extLst>
              <a:ext uri="{FF2B5EF4-FFF2-40B4-BE49-F238E27FC236}">
                <a16:creationId xmlns:a16="http://schemas.microsoft.com/office/drawing/2014/main" id="{399C2D12-5BAC-4476-9B73-2FEEA27D926A}"/>
              </a:ext>
            </a:extLst>
          </p:cNvPr>
          <p:cNvSpPr/>
          <p:nvPr/>
        </p:nvSpPr>
        <p:spPr>
          <a:xfrm>
            <a:off x="3775746" y="1347913"/>
            <a:ext cx="2078387" cy="901148"/>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RE-LEARN</a:t>
            </a:r>
          </a:p>
          <a:p>
            <a:pPr algn="ctr"/>
            <a:r>
              <a:rPr lang="en-GB" sz="2800" b="1" dirty="0">
                <a:solidFill>
                  <a:schemeClr val="tx1"/>
                </a:solidFill>
              </a:rPr>
              <a:t>IT</a:t>
            </a:r>
          </a:p>
        </p:txBody>
      </p:sp>
      <p:sp>
        <p:nvSpPr>
          <p:cNvPr id="12" name="Arrow: Right 11">
            <a:extLst>
              <a:ext uri="{FF2B5EF4-FFF2-40B4-BE49-F238E27FC236}">
                <a16:creationId xmlns:a16="http://schemas.microsoft.com/office/drawing/2014/main" id="{62277A18-7DED-4063-A452-126D1FC81228}"/>
              </a:ext>
            </a:extLst>
          </p:cNvPr>
          <p:cNvSpPr/>
          <p:nvPr/>
        </p:nvSpPr>
        <p:spPr>
          <a:xfrm>
            <a:off x="3511826" y="1574569"/>
            <a:ext cx="609600" cy="490330"/>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Arrow: Right 13">
            <a:extLst>
              <a:ext uri="{FF2B5EF4-FFF2-40B4-BE49-F238E27FC236}">
                <a16:creationId xmlns:a16="http://schemas.microsoft.com/office/drawing/2014/main" id="{9E26C73A-4740-49D2-A771-9FC8364BAFAF}"/>
              </a:ext>
            </a:extLst>
          </p:cNvPr>
          <p:cNvSpPr/>
          <p:nvPr/>
        </p:nvSpPr>
        <p:spPr>
          <a:xfrm>
            <a:off x="7628257" y="1558004"/>
            <a:ext cx="671813" cy="490330"/>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Arrow: Right 14">
            <a:extLst>
              <a:ext uri="{FF2B5EF4-FFF2-40B4-BE49-F238E27FC236}">
                <a16:creationId xmlns:a16="http://schemas.microsoft.com/office/drawing/2014/main" id="{DB590967-1AC8-4167-9410-566A7EE53C16}"/>
              </a:ext>
            </a:extLst>
          </p:cNvPr>
          <p:cNvSpPr/>
          <p:nvPr/>
        </p:nvSpPr>
        <p:spPr>
          <a:xfrm>
            <a:off x="5630510" y="1558004"/>
            <a:ext cx="609600" cy="490330"/>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Rectangle: Rounded Corners 17">
            <a:extLst>
              <a:ext uri="{FF2B5EF4-FFF2-40B4-BE49-F238E27FC236}">
                <a16:creationId xmlns:a16="http://schemas.microsoft.com/office/drawing/2014/main" id="{B6D5AC65-5DEC-4BF8-9D33-57BAFA9845D1}"/>
              </a:ext>
            </a:extLst>
          </p:cNvPr>
          <p:cNvSpPr/>
          <p:nvPr/>
        </p:nvSpPr>
        <p:spPr>
          <a:xfrm>
            <a:off x="1897156" y="2302749"/>
            <a:ext cx="1770798" cy="3171768"/>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TextBox 18">
            <a:extLst>
              <a:ext uri="{FF2B5EF4-FFF2-40B4-BE49-F238E27FC236}">
                <a16:creationId xmlns:a16="http://schemas.microsoft.com/office/drawing/2014/main" id="{7F1F96EF-B46E-406C-9102-34B64A9F901A}"/>
              </a:ext>
            </a:extLst>
          </p:cNvPr>
          <p:cNvSpPr txBox="1"/>
          <p:nvPr/>
        </p:nvSpPr>
        <p:spPr>
          <a:xfrm>
            <a:off x="1932062" y="2550129"/>
            <a:ext cx="1770798" cy="2462213"/>
          </a:xfrm>
          <a:prstGeom prst="rect">
            <a:avLst/>
          </a:prstGeom>
          <a:noFill/>
        </p:spPr>
        <p:txBody>
          <a:bodyPr wrap="square" rtlCol="0">
            <a:spAutoFit/>
          </a:bodyPr>
          <a:lstStyle/>
          <a:p>
            <a:r>
              <a:rPr lang="en-GB" sz="1400" dirty="0"/>
              <a:t>Split the Thinkit into manageable chunks.</a:t>
            </a:r>
          </a:p>
          <a:p>
            <a:endParaRPr lang="en-GB" sz="1400" dirty="0"/>
          </a:p>
          <a:p>
            <a:endParaRPr lang="en-GB" sz="1400" dirty="0"/>
          </a:p>
          <a:p>
            <a:r>
              <a:rPr lang="en-GB" sz="1400" dirty="0"/>
              <a:t>Choose a chunk at a time to memorise. </a:t>
            </a:r>
          </a:p>
          <a:p>
            <a:endParaRPr lang="en-GB" sz="1400" dirty="0"/>
          </a:p>
          <a:p>
            <a:endParaRPr lang="en-GB" sz="1400" dirty="0"/>
          </a:p>
          <a:p>
            <a:r>
              <a:rPr lang="en-GB" sz="1400" dirty="0"/>
              <a:t>Start with the most important or the most difficult.</a:t>
            </a:r>
          </a:p>
        </p:txBody>
      </p:sp>
      <p:sp>
        <p:nvSpPr>
          <p:cNvPr id="20" name="Rectangle: Rounded Corners 19">
            <a:extLst>
              <a:ext uri="{FF2B5EF4-FFF2-40B4-BE49-F238E27FC236}">
                <a16:creationId xmlns:a16="http://schemas.microsoft.com/office/drawing/2014/main" id="{E1BE5732-CD5D-4566-897C-EFDAD1B26E7B}"/>
              </a:ext>
            </a:extLst>
          </p:cNvPr>
          <p:cNvSpPr/>
          <p:nvPr/>
        </p:nvSpPr>
        <p:spPr>
          <a:xfrm>
            <a:off x="3775746" y="2302749"/>
            <a:ext cx="2078387" cy="3138709"/>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fr-FR" sz="1400" dirty="0">
              <a:solidFill>
                <a:schemeClr val="tx1"/>
              </a:solidFill>
            </a:endParaRPr>
          </a:p>
          <a:p>
            <a:r>
              <a:rPr lang="fr-FR" sz="1400" dirty="0" err="1">
                <a:solidFill>
                  <a:schemeClr val="tx1"/>
                </a:solidFill>
              </a:rPr>
              <a:t>Re-read</a:t>
            </a:r>
            <a:r>
              <a:rPr lang="fr-FR" sz="1400" dirty="0">
                <a:solidFill>
                  <a:schemeClr val="tx1"/>
                </a:solidFill>
              </a:rPr>
              <a:t> </a:t>
            </a:r>
            <a:r>
              <a:rPr lang="fr-FR" sz="1400" dirty="0" err="1">
                <a:solidFill>
                  <a:schemeClr val="tx1"/>
                </a:solidFill>
              </a:rPr>
              <a:t>your</a:t>
            </a:r>
            <a:r>
              <a:rPr lang="fr-FR" sz="1400" dirty="0">
                <a:solidFill>
                  <a:schemeClr val="tx1"/>
                </a:solidFill>
              </a:rPr>
              <a:t> notes on the </a:t>
            </a:r>
            <a:r>
              <a:rPr lang="fr-FR" sz="1400" dirty="0" err="1">
                <a:solidFill>
                  <a:schemeClr val="tx1"/>
                </a:solidFill>
              </a:rPr>
              <a:t>chosen</a:t>
            </a:r>
            <a:r>
              <a:rPr lang="fr-FR" sz="1400" dirty="0">
                <a:solidFill>
                  <a:schemeClr val="tx1"/>
                </a:solidFill>
              </a:rPr>
              <a:t> topic.</a:t>
            </a:r>
          </a:p>
          <a:p>
            <a:endParaRPr lang="fr-FR" sz="1400" dirty="0">
              <a:solidFill>
                <a:schemeClr val="tx1"/>
              </a:solidFill>
            </a:endParaRPr>
          </a:p>
          <a:p>
            <a:r>
              <a:rPr lang="fr-FR" sz="1400" dirty="0">
                <a:solidFill>
                  <a:schemeClr val="tx1"/>
                </a:solidFill>
              </a:rPr>
              <a:t>Do </a:t>
            </a:r>
            <a:r>
              <a:rPr lang="fr-FR" sz="1400" dirty="0" err="1">
                <a:solidFill>
                  <a:schemeClr val="tx1"/>
                </a:solidFill>
              </a:rPr>
              <a:t>some</a:t>
            </a:r>
            <a:r>
              <a:rPr lang="fr-FR" sz="1400" dirty="0">
                <a:solidFill>
                  <a:schemeClr val="tx1"/>
                </a:solidFill>
              </a:rPr>
              <a:t> </a:t>
            </a:r>
            <a:r>
              <a:rPr lang="fr-FR" sz="1400" dirty="0" err="1">
                <a:solidFill>
                  <a:schemeClr val="tx1"/>
                </a:solidFill>
              </a:rPr>
              <a:t>wider</a:t>
            </a:r>
            <a:r>
              <a:rPr lang="fr-FR" sz="1400" dirty="0">
                <a:solidFill>
                  <a:schemeClr val="tx1"/>
                </a:solidFill>
              </a:rPr>
              <a:t> </a:t>
            </a:r>
            <a:r>
              <a:rPr lang="fr-FR" sz="1400" dirty="0" err="1">
                <a:solidFill>
                  <a:schemeClr val="tx1"/>
                </a:solidFill>
              </a:rPr>
              <a:t>research</a:t>
            </a:r>
            <a:r>
              <a:rPr lang="fr-FR" sz="1400" dirty="0">
                <a:solidFill>
                  <a:schemeClr val="tx1"/>
                </a:solidFill>
              </a:rPr>
              <a:t> on the internet </a:t>
            </a:r>
            <a:r>
              <a:rPr lang="fr-FR" sz="1400" dirty="0" err="1">
                <a:solidFill>
                  <a:schemeClr val="tx1"/>
                </a:solidFill>
              </a:rPr>
              <a:t>until</a:t>
            </a:r>
            <a:r>
              <a:rPr lang="fr-FR" sz="1400" dirty="0">
                <a:solidFill>
                  <a:schemeClr val="tx1"/>
                </a:solidFill>
              </a:rPr>
              <a:t> </a:t>
            </a:r>
            <a:r>
              <a:rPr lang="fr-FR" sz="1400" dirty="0" err="1">
                <a:solidFill>
                  <a:schemeClr val="tx1"/>
                </a:solidFill>
              </a:rPr>
              <a:t>you</a:t>
            </a:r>
            <a:r>
              <a:rPr lang="fr-FR" sz="1400" dirty="0">
                <a:solidFill>
                  <a:schemeClr val="tx1"/>
                </a:solidFill>
              </a:rPr>
              <a:t> </a:t>
            </a:r>
            <a:r>
              <a:rPr lang="fr-FR" sz="1400" dirty="0" err="1">
                <a:solidFill>
                  <a:schemeClr val="tx1"/>
                </a:solidFill>
              </a:rPr>
              <a:t>understand</a:t>
            </a:r>
            <a:r>
              <a:rPr lang="fr-FR" sz="1400" dirty="0">
                <a:solidFill>
                  <a:schemeClr val="tx1"/>
                </a:solidFill>
              </a:rPr>
              <a:t> </a:t>
            </a:r>
            <a:r>
              <a:rPr lang="fr-FR" sz="1400" dirty="0" err="1">
                <a:solidFill>
                  <a:schemeClr val="tx1"/>
                </a:solidFill>
              </a:rPr>
              <a:t>it</a:t>
            </a:r>
            <a:r>
              <a:rPr lang="fr-FR" sz="1400" dirty="0">
                <a:solidFill>
                  <a:schemeClr val="tx1"/>
                </a:solidFill>
              </a:rPr>
              <a:t>.</a:t>
            </a:r>
          </a:p>
          <a:p>
            <a:endParaRPr lang="fr-FR" sz="1400" dirty="0">
              <a:solidFill>
                <a:schemeClr val="tx1"/>
              </a:solidFill>
            </a:endParaRPr>
          </a:p>
          <a:p>
            <a:r>
              <a:rPr lang="fr-FR" sz="1400" dirty="0">
                <a:solidFill>
                  <a:schemeClr val="tx1"/>
                </a:solidFill>
              </a:rPr>
              <a:t>Use: </a:t>
            </a:r>
            <a:r>
              <a:rPr lang="fr-FR" sz="1400" dirty="0" err="1">
                <a:solidFill>
                  <a:schemeClr val="tx1"/>
                </a:solidFill>
              </a:rPr>
              <a:t>Thinkit</a:t>
            </a:r>
            <a:r>
              <a:rPr lang="fr-FR" sz="1400" dirty="0">
                <a:solidFill>
                  <a:schemeClr val="tx1"/>
                </a:solidFill>
              </a:rPr>
              <a:t>/</a:t>
            </a:r>
            <a:r>
              <a:rPr lang="fr-FR" sz="1400" dirty="0" err="1">
                <a:solidFill>
                  <a:schemeClr val="tx1"/>
                </a:solidFill>
              </a:rPr>
              <a:t>Graspit</a:t>
            </a:r>
            <a:r>
              <a:rPr lang="fr-FR" sz="1400" dirty="0">
                <a:solidFill>
                  <a:schemeClr val="tx1"/>
                </a:solidFill>
              </a:rPr>
              <a:t>/</a:t>
            </a:r>
            <a:r>
              <a:rPr lang="fr-FR" sz="1400" dirty="0" err="1">
                <a:solidFill>
                  <a:schemeClr val="tx1"/>
                </a:solidFill>
              </a:rPr>
              <a:t>Knowit</a:t>
            </a:r>
            <a:endParaRPr lang="fr-FR" sz="1400" dirty="0">
              <a:solidFill>
                <a:schemeClr val="tx1"/>
              </a:solidFill>
            </a:endParaRPr>
          </a:p>
          <a:p>
            <a:r>
              <a:rPr lang="fr-FR" sz="1400" dirty="0">
                <a:solidFill>
                  <a:schemeClr val="tx1"/>
                </a:solidFill>
              </a:rPr>
              <a:t>Independence</a:t>
            </a:r>
          </a:p>
          <a:p>
            <a:r>
              <a:rPr lang="fr-FR" sz="1400" dirty="0">
                <a:solidFill>
                  <a:schemeClr val="tx1"/>
                </a:solidFill>
              </a:rPr>
              <a:t>Apps etc.</a:t>
            </a:r>
          </a:p>
          <a:p>
            <a:pPr algn="ctr"/>
            <a:endParaRPr lang="en-GB" dirty="0"/>
          </a:p>
        </p:txBody>
      </p:sp>
      <p:sp>
        <p:nvSpPr>
          <p:cNvPr id="22" name="Rectangle: Rounded Corners 21">
            <a:extLst>
              <a:ext uri="{FF2B5EF4-FFF2-40B4-BE49-F238E27FC236}">
                <a16:creationId xmlns:a16="http://schemas.microsoft.com/office/drawing/2014/main" id="{8AE6EE38-2D87-4FE5-B572-E812B9D8A3AE}"/>
              </a:ext>
            </a:extLst>
          </p:cNvPr>
          <p:cNvSpPr/>
          <p:nvPr/>
        </p:nvSpPr>
        <p:spPr>
          <a:xfrm>
            <a:off x="5999906" y="2302749"/>
            <a:ext cx="1951517" cy="3138710"/>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Rectangle: Rounded Corners 23">
            <a:extLst>
              <a:ext uri="{FF2B5EF4-FFF2-40B4-BE49-F238E27FC236}">
                <a16:creationId xmlns:a16="http://schemas.microsoft.com/office/drawing/2014/main" id="{A6BA6505-37B4-4215-9904-BC2CAF9E21EA}"/>
              </a:ext>
            </a:extLst>
          </p:cNvPr>
          <p:cNvSpPr/>
          <p:nvPr/>
        </p:nvSpPr>
        <p:spPr>
          <a:xfrm>
            <a:off x="8062251" y="2302750"/>
            <a:ext cx="2830337" cy="3207338"/>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TextBox 22">
            <a:extLst>
              <a:ext uri="{FF2B5EF4-FFF2-40B4-BE49-F238E27FC236}">
                <a16:creationId xmlns:a16="http://schemas.microsoft.com/office/drawing/2014/main" id="{D709D409-A197-4D48-95AB-2885963D0E93}"/>
              </a:ext>
            </a:extLst>
          </p:cNvPr>
          <p:cNvSpPr txBox="1"/>
          <p:nvPr/>
        </p:nvSpPr>
        <p:spPr>
          <a:xfrm>
            <a:off x="6042832" y="2442408"/>
            <a:ext cx="1928389" cy="2677656"/>
          </a:xfrm>
          <a:prstGeom prst="rect">
            <a:avLst/>
          </a:prstGeom>
          <a:noFill/>
        </p:spPr>
        <p:txBody>
          <a:bodyPr wrap="square" rtlCol="0">
            <a:spAutoFit/>
          </a:bodyPr>
          <a:lstStyle/>
          <a:p>
            <a:r>
              <a:rPr lang="en-GB" sz="1400" dirty="0"/>
              <a:t>Write a detailed description or an explanation about everything you</a:t>
            </a:r>
          </a:p>
          <a:p>
            <a:r>
              <a:rPr lang="en-GB" sz="1400" dirty="0"/>
              <a:t> know about this topic. Try to do this without your notes.</a:t>
            </a:r>
          </a:p>
          <a:p>
            <a:r>
              <a:rPr lang="en-GB" sz="1400" dirty="0"/>
              <a:t>Topic on a page </a:t>
            </a:r>
          </a:p>
          <a:p>
            <a:r>
              <a:rPr lang="en-GB" sz="1400" dirty="0"/>
              <a:t>Write key facts you need to memorise </a:t>
            </a:r>
          </a:p>
          <a:p>
            <a:r>
              <a:rPr lang="en-GB" sz="1400" dirty="0"/>
              <a:t>over and over until you have memorised them.</a:t>
            </a:r>
          </a:p>
        </p:txBody>
      </p:sp>
      <p:sp>
        <p:nvSpPr>
          <p:cNvPr id="2" name="Rectangle 1">
            <a:extLst>
              <a:ext uri="{FF2B5EF4-FFF2-40B4-BE49-F238E27FC236}">
                <a16:creationId xmlns:a16="http://schemas.microsoft.com/office/drawing/2014/main" id="{ABDD39F1-AEB2-4C02-A773-263F9D04330A}"/>
              </a:ext>
            </a:extLst>
          </p:cNvPr>
          <p:cNvSpPr/>
          <p:nvPr/>
        </p:nvSpPr>
        <p:spPr>
          <a:xfrm>
            <a:off x="6973537" y="237563"/>
            <a:ext cx="5418582" cy="646331"/>
          </a:xfrm>
          <a:prstGeom prst="rect">
            <a:avLst/>
          </a:prstGeom>
          <a:noFill/>
        </p:spPr>
        <p:txBody>
          <a:bodyPr wrap="square" lIns="91440" tIns="45720" rIns="91440" bIns="45720">
            <a:spAutoFit/>
          </a:bodyPr>
          <a:lstStyle/>
          <a:p>
            <a:pPr algn="ctr"/>
            <a:r>
              <a:rPr lang="en-GB" sz="3600" dirty="0">
                <a:ln w="0"/>
                <a:effectLst>
                  <a:outerShdw blurRad="38100" dist="19050" dir="2700000" algn="tl" rotWithShape="0">
                    <a:schemeClr val="dk1">
                      <a:alpha val="40000"/>
                    </a:schemeClr>
                  </a:outerShdw>
                </a:effectLst>
                <a:latin typeface="Helvetica Light" panose="020B0403020202020204" pitchFamily="34" charset="0"/>
              </a:rPr>
              <a:t>Re-visit</a:t>
            </a:r>
            <a:endParaRPr lang="en-GB" sz="3600" cap="none" spc="0" dirty="0">
              <a:ln w="0"/>
              <a:solidFill>
                <a:schemeClr val="tx1"/>
              </a:solidFill>
              <a:effectLst>
                <a:outerShdw blurRad="38100" dist="19050" dir="2700000" algn="tl" rotWithShape="0">
                  <a:schemeClr val="dk1">
                    <a:alpha val="40000"/>
                  </a:schemeClr>
                </a:outerShdw>
              </a:effectLst>
              <a:latin typeface="Helvetica Light" panose="020B0403020202020204" pitchFamily="34" charset="0"/>
            </a:endParaRPr>
          </a:p>
        </p:txBody>
      </p:sp>
      <p:sp>
        <p:nvSpPr>
          <p:cNvPr id="21" name="TextBox 20">
            <a:extLst>
              <a:ext uri="{FF2B5EF4-FFF2-40B4-BE49-F238E27FC236}">
                <a16:creationId xmlns:a16="http://schemas.microsoft.com/office/drawing/2014/main" id="{5CCC1541-5EAB-4A07-AAC5-DE4C684D819C}"/>
              </a:ext>
            </a:extLst>
          </p:cNvPr>
          <p:cNvSpPr txBox="1"/>
          <p:nvPr/>
        </p:nvSpPr>
        <p:spPr>
          <a:xfrm>
            <a:off x="8173079" y="2483024"/>
            <a:ext cx="2810539" cy="3416320"/>
          </a:xfrm>
          <a:prstGeom prst="rect">
            <a:avLst/>
          </a:prstGeom>
          <a:noFill/>
        </p:spPr>
        <p:txBody>
          <a:bodyPr wrap="square" rtlCol="0">
            <a:spAutoFit/>
          </a:bodyPr>
          <a:lstStyle/>
          <a:p>
            <a:r>
              <a:rPr lang="en-GB" sz="1400" dirty="0"/>
              <a:t>Give a verbal explanation about this topic as if you were teaching it.</a:t>
            </a:r>
          </a:p>
          <a:p>
            <a:endParaRPr lang="en-GB" sz="1400" dirty="0"/>
          </a:p>
          <a:p>
            <a:r>
              <a:rPr lang="en-GB" sz="1400" dirty="0"/>
              <a:t>Repeat facts you need to remember 20 times.</a:t>
            </a:r>
          </a:p>
          <a:p>
            <a:endParaRPr lang="en-GB" sz="1400" dirty="0"/>
          </a:p>
          <a:p>
            <a:r>
              <a:rPr lang="en-GB" sz="1400" dirty="0"/>
              <a:t>Record key facts about this topic onto your phone.</a:t>
            </a:r>
          </a:p>
          <a:p>
            <a:endParaRPr lang="en-GB" sz="1400" dirty="0"/>
          </a:p>
          <a:p>
            <a:r>
              <a:rPr lang="en-GB" sz="1400" dirty="0"/>
              <a:t>Say what you’ve learnt from memory, using the Thinkit images to prompt you.</a:t>
            </a:r>
          </a:p>
          <a:p>
            <a:endParaRPr lang="en-GB" sz="1600" dirty="0"/>
          </a:p>
          <a:p>
            <a:endParaRPr lang="en-GB" sz="1600" dirty="0"/>
          </a:p>
          <a:p>
            <a:r>
              <a:rPr lang="en-GB" sz="1600" dirty="0"/>
              <a:t>-</a:t>
            </a:r>
          </a:p>
        </p:txBody>
      </p:sp>
      <p:pic>
        <p:nvPicPr>
          <p:cNvPr id="25" name="Picture 24" descr="A close up of a sign&#10;&#10;Description generated with high confidence">
            <a:extLst>
              <a:ext uri="{FF2B5EF4-FFF2-40B4-BE49-F238E27FC236}">
                <a16:creationId xmlns:a16="http://schemas.microsoft.com/office/drawing/2014/main" id="{1C3883F1-7956-4484-BE5C-782A247C1548}"/>
              </a:ext>
            </a:extLst>
          </p:cNvPr>
          <p:cNvPicPr>
            <a:picLocks noChangeAspect="1"/>
          </p:cNvPicPr>
          <p:nvPr/>
        </p:nvPicPr>
        <p:blipFill rotWithShape="1">
          <a:blip r:embed="rId2">
            <a:extLst>
              <a:ext uri="{28A0092B-C50C-407E-A947-70E740481C1C}">
                <a14:useLocalDpi xmlns:a14="http://schemas.microsoft.com/office/drawing/2010/main" val="0"/>
              </a:ext>
            </a:extLst>
          </a:blip>
          <a:srcRect l="9374" t="53064" r="52602"/>
          <a:stretch/>
        </p:blipFill>
        <p:spPr>
          <a:xfrm>
            <a:off x="181374" y="1688663"/>
            <a:ext cx="1436914" cy="1098407"/>
          </a:xfrm>
          <a:prstGeom prst="rect">
            <a:avLst/>
          </a:prstGeom>
        </p:spPr>
      </p:pic>
      <p:sp>
        <p:nvSpPr>
          <p:cNvPr id="4" name="Rectangle 3">
            <a:extLst>
              <a:ext uri="{FF2B5EF4-FFF2-40B4-BE49-F238E27FC236}">
                <a16:creationId xmlns:a16="http://schemas.microsoft.com/office/drawing/2014/main" id="{AA103352-1757-4530-AB22-99C11192A575}"/>
              </a:ext>
            </a:extLst>
          </p:cNvPr>
          <p:cNvSpPr/>
          <p:nvPr/>
        </p:nvSpPr>
        <p:spPr>
          <a:xfrm>
            <a:off x="160305" y="1128284"/>
            <a:ext cx="1572867" cy="646331"/>
          </a:xfrm>
          <a:prstGeom prst="rect">
            <a:avLst/>
          </a:prstGeom>
        </p:spPr>
        <p:txBody>
          <a:bodyPr wrap="none">
            <a:spAutoFit/>
          </a:bodyPr>
          <a:lstStyle/>
          <a:p>
            <a:pPr algn="ctr"/>
            <a:r>
              <a:rPr lang="en-US" sz="3600" b="1" dirty="0">
                <a:ln w="0">
                  <a:solidFill>
                    <a:schemeClr val="tx1"/>
                  </a:solidFill>
                </a:ln>
                <a:solidFill>
                  <a:srgbClr val="92D050"/>
                </a:solidFill>
                <a:effectLst>
                  <a:outerShdw blurRad="38100" dist="19050" dir="2700000" algn="tl" rotWithShape="0">
                    <a:schemeClr val="dk1">
                      <a:alpha val="40000"/>
                    </a:schemeClr>
                  </a:outerShdw>
                </a:effectLst>
              </a:rPr>
              <a:t>Upload</a:t>
            </a:r>
          </a:p>
        </p:txBody>
      </p:sp>
      <p:grpSp>
        <p:nvGrpSpPr>
          <p:cNvPr id="26" name="Group 25">
            <a:extLst>
              <a:ext uri="{FF2B5EF4-FFF2-40B4-BE49-F238E27FC236}">
                <a16:creationId xmlns:a16="http://schemas.microsoft.com/office/drawing/2014/main" id="{F5E32B8A-D465-8849-BF24-E6E6DE931B83}"/>
              </a:ext>
            </a:extLst>
          </p:cNvPr>
          <p:cNvGrpSpPr/>
          <p:nvPr/>
        </p:nvGrpSpPr>
        <p:grpSpPr>
          <a:xfrm>
            <a:off x="0" y="5658678"/>
            <a:ext cx="12192000" cy="1199322"/>
            <a:chOff x="0" y="5658678"/>
            <a:chExt cx="12192000" cy="1199322"/>
          </a:xfrm>
        </p:grpSpPr>
        <p:sp>
          <p:nvSpPr>
            <p:cNvPr id="27" name="Rectangle 26">
              <a:extLst>
                <a:ext uri="{FF2B5EF4-FFF2-40B4-BE49-F238E27FC236}">
                  <a16:creationId xmlns:a16="http://schemas.microsoft.com/office/drawing/2014/main" id="{6073803F-DEBC-A94F-9BC7-6F07144C7B52}"/>
                </a:ext>
              </a:extLst>
            </p:cNvPr>
            <p:cNvSpPr/>
            <p:nvPr/>
          </p:nvSpPr>
          <p:spPr>
            <a:xfrm>
              <a:off x="0" y="5658678"/>
              <a:ext cx="12192000" cy="1199322"/>
            </a:xfrm>
            <a:prstGeom prst="rect">
              <a:avLst/>
            </a:prstGeom>
            <a:gradFill flip="none" rotWithShape="1">
              <a:gsLst>
                <a:gs pos="81000">
                  <a:schemeClr val="bg1"/>
                </a:gs>
                <a:gs pos="0">
                  <a:schemeClr val="accent2"/>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TextBox 27">
              <a:extLst>
                <a:ext uri="{FF2B5EF4-FFF2-40B4-BE49-F238E27FC236}">
                  <a16:creationId xmlns:a16="http://schemas.microsoft.com/office/drawing/2014/main" id="{0596003B-7E7D-6B41-89C8-001463954336}"/>
                </a:ext>
              </a:extLst>
            </p:cNvPr>
            <p:cNvSpPr txBox="1"/>
            <p:nvPr/>
          </p:nvSpPr>
          <p:spPr>
            <a:xfrm>
              <a:off x="596348" y="6058283"/>
              <a:ext cx="4002156" cy="400110"/>
            </a:xfrm>
            <a:prstGeom prst="rect">
              <a:avLst/>
            </a:prstGeom>
            <a:noFill/>
          </p:spPr>
          <p:txBody>
            <a:bodyPr wrap="square" rtlCol="0">
              <a:spAutoFit/>
            </a:bodyPr>
            <a:lstStyle/>
            <a:p>
              <a:r>
                <a:rPr lang="en-US" sz="2000" b="1" i="1" dirty="0">
                  <a:solidFill>
                    <a:schemeClr val="bg1"/>
                  </a:solidFill>
                </a:rPr>
                <a:t>Better Future – Brighter Hope</a:t>
              </a:r>
            </a:p>
          </p:txBody>
        </p:sp>
      </p:grpSp>
    </p:spTree>
    <p:extLst>
      <p:ext uri="{BB962C8B-B14F-4D97-AF65-F5344CB8AC3E}">
        <p14:creationId xmlns:p14="http://schemas.microsoft.com/office/powerpoint/2010/main" val="16713707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A3D0D200-8917-4342-9065-C3E9E8149324}"/>
              </a:ext>
            </a:extLst>
          </p:cNvPr>
          <p:cNvSpPr/>
          <p:nvPr/>
        </p:nvSpPr>
        <p:spPr>
          <a:xfrm>
            <a:off x="1876818" y="1491228"/>
            <a:ext cx="1770798" cy="901148"/>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Transform</a:t>
            </a:r>
          </a:p>
          <a:p>
            <a:pPr algn="ctr"/>
            <a:r>
              <a:rPr lang="en-GB" sz="2800" b="1" dirty="0">
                <a:solidFill>
                  <a:schemeClr val="tx1"/>
                </a:solidFill>
              </a:rPr>
              <a:t>IT</a:t>
            </a:r>
          </a:p>
        </p:txBody>
      </p:sp>
      <p:sp>
        <p:nvSpPr>
          <p:cNvPr id="6" name="Rectangle: Rounded Corners 5">
            <a:extLst>
              <a:ext uri="{FF2B5EF4-FFF2-40B4-BE49-F238E27FC236}">
                <a16:creationId xmlns:a16="http://schemas.microsoft.com/office/drawing/2014/main" id="{735A6091-AB4D-415F-980F-90C9007B6BB8}"/>
              </a:ext>
            </a:extLst>
          </p:cNvPr>
          <p:cNvSpPr/>
          <p:nvPr/>
        </p:nvSpPr>
        <p:spPr>
          <a:xfrm>
            <a:off x="5898019" y="1491228"/>
            <a:ext cx="2114236" cy="901148"/>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SORT</a:t>
            </a:r>
          </a:p>
          <a:p>
            <a:pPr algn="ctr"/>
            <a:r>
              <a:rPr lang="en-GB" sz="2800" b="1" dirty="0">
                <a:solidFill>
                  <a:schemeClr val="tx1"/>
                </a:solidFill>
              </a:rPr>
              <a:t>IT</a:t>
            </a:r>
          </a:p>
        </p:txBody>
      </p:sp>
      <p:sp>
        <p:nvSpPr>
          <p:cNvPr id="7" name="Rectangle: Rounded Corners 6">
            <a:extLst>
              <a:ext uri="{FF2B5EF4-FFF2-40B4-BE49-F238E27FC236}">
                <a16:creationId xmlns:a16="http://schemas.microsoft.com/office/drawing/2014/main" id="{89571396-475A-4AA5-8DDF-168DC09A1DAC}"/>
              </a:ext>
            </a:extLst>
          </p:cNvPr>
          <p:cNvSpPr/>
          <p:nvPr/>
        </p:nvSpPr>
        <p:spPr>
          <a:xfrm>
            <a:off x="8128627" y="1483656"/>
            <a:ext cx="1770798" cy="901148"/>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LINK</a:t>
            </a:r>
          </a:p>
          <a:p>
            <a:pPr algn="ctr"/>
            <a:r>
              <a:rPr lang="en-GB" sz="2800" b="1" dirty="0">
                <a:solidFill>
                  <a:schemeClr val="tx1"/>
                </a:solidFill>
              </a:rPr>
              <a:t>IT</a:t>
            </a:r>
          </a:p>
        </p:txBody>
      </p:sp>
      <p:sp>
        <p:nvSpPr>
          <p:cNvPr id="8" name="Rectangle: Rounded Corners 7">
            <a:extLst>
              <a:ext uri="{FF2B5EF4-FFF2-40B4-BE49-F238E27FC236}">
                <a16:creationId xmlns:a16="http://schemas.microsoft.com/office/drawing/2014/main" id="{399C2D12-5BAC-4476-9B73-2FEEA27D926A}"/>
              </a:ext>
            </a:extLst>
          </p:cNvPr>
          <p:cNvSpPr/>
          <p:nvPr/>
        </p:nvSpPr>
        <p:spPr>
          <a:xfrm>
            <a:off x="4010849" y="1522990"/>
            <a:ext cx="1770798" cy="901148"/>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REDUCE</a:t>
            </a:r>
          </a:p>
          <a:p>
            <a:pPr algn="ctr"/>
            <a:r>
              <a:rPr lang="en-GB" sz="2800" b="1" dirty="0">
                <a:solidFill>
                  <a:schemeClr val="tx1"/>
                </a:solidFill>
              </a:rPr>
              <a:t>IT</a:t>
            </a:r>
          </a:p>
        </p:txBody>
      </p:sp>
      <p:sp>
        <p:nvSpPr>
          <p:cNvPr id="12" name="Arrow: Right 11">
            <a:extLst>
              <a:ext uri="{FF2B5EF4-FFF2-40B4-BE49-F238E27FC236}">
                <a16:creationId xmlns:a16="http://schemas.microsoft.com/office/drawing/2014/main" id="{62277A18-7DED-4063-A452-126D1FC81228}"/>
              </a:ext>
            </a:extLst>
          </p:cNvPr>
          <p:cNvSpPr/>
          <p:nvPr/>
        </p:nvSpPr>
        <p:spPr>
          <a:xfrm>
            <a:off x="3511826" y="1749646"/>
            <a:ext cx="609600" cy="490330"/>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Arrow: Right 13">
            <a:extLst>
              <a:ext uri="{FF2B5EF4-FFF2-40B4-BE49-F238E27FC236}">
                <a16:creationId xmlns:a16="http://schemas.microsoft.com/office/drawing/2014/main" id="{9E26C73A-4740-49D2-A771-9FC8364BAFAF}"/>
              </a:ext>
            </a:extLst>
          </p:cNvPr>
          <p:cNvSpPr/>
          <p:nvPr/>
        </p:nvSpPr>
        <p:spPr>
          <a:xfrm>
            <a:off x="7628258" y="1733081"/>
            <a:ext cx="609600" cy="490330"/>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Arrow: Right 14">
            <a:extLst>
              <a:ext uri="{FF2B5EF4-FFF2-40B4-BE49-F238E27FC236}">
                <a16:creationId xmlns:a16="http://schemas.microsoft.com/office/drawing/2014/main" id="{DB590967-1AC8-4167-9410-566A7EE53C16}"/>
              </a:ext>
            </a:extLst>
          </p:cNvPr>
          <p:cNvSpPr/>
          <p:nvPr/>
        </p:nvSpPr>
        <p:spPr>
          <a:xfrm>
            <a:off x="5630510" y="1733081"/>
            <a:ext cx="609600" cy="490330"/>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Rectangle: Rounded Corners 17">
            <a:extLst>
              <a:ext uri="{FF2B5EF4-FFF2-40B4-BE49-F238E27FC236}">
                <a16:creationId xmlns:a16="http://schemas.microsoft.com/office/drawing/2014/main" id="{B6D5AC65-5DEC-4BF8-9D33-57BAFA9845D1}"/>
              </a:ext>
            </a:extLst>
          </p:cNvPr>
          <p:cNvSpPr/>
          <p:nvPr/>
        </p:nvSpPr>
        <p:spPr>
          <a:xfrm>
            <a:off x="1876818" y="2690550"/>
            <a:ext cx="1770798" cy="2855366"/>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TextBox 18">
            <a:extLst>
              <a:ext uri="{FF2B5EF4-FFF2-40B4-BE49-F238E27FC236}">
                <a16:creationId xmlns:a16="http://schemas.microsoft.com/office/drawing/2014/main" id="{7F1F96EF-B46E-406C-9102-34B64A9F901A}"/>
              </a:ext>
            </a:extLst>
          </p:cNvPr>
          <p:cNvSpPr txBox="1"/>
          <p:nvPr/>
        </p:nvSpPr>
        <p:spPr>
          <a:xfrm>
            <a:off x="1931391" y="2797640"/>
            <a:ext cx="1770798" cy="2462213"/>
          </a:xfrm>
          <a:prstGeom prst="rect">
            <a:avLst/>
          </a:prstGeom>
          <a:noFill/>
        </p:spPr>
        <p:txBody>
          <a:bodyPr wrap="square" rtlCol="0">
            <a:spAutoFit/>
          </a:bodyPr>
          <a:lstStyle/>
          <a:p>
            <a:r>
              <a:rPr lang="en-GB" sz="1400" dirty="0"/>
              <a:t>Transform key facts into </a:t>
            </a:r>
            <a:r>
              <a:rPr lang="en-GB" sz="1400" dirty="0" err="1"/>
              <a:t>ia</a:t>
            </a:r>
            <a:r>
              <a:rPr lang="en-GB" sz="1400" dirty="0"/>
              <a:t> series of images.</a:t>
            </a:r>
          </a:p>
          <a:p>
            <a:endParaRPr lang="en-GB" sz="1400" dirty="0"/>
          </a:p>
          <a:p>
            <a:r>
              <a:rPr lang="en-GB" sz="1400" dirty="0"/>
              <a:t>Transform what you have learnt  into a diagram.</a:t>
            </a:r>
          </a:p>
          <a:p>
            <a:endParaRPr lang="en-GB" sz="1400" dirty="0"/>
          </a:p>
          <a:p>
            <a:r>
              <a:rPr lang="en-GB" sz="1400" dirty="0"/>
              <a:t>Transform your learning into a poem or a story.</a:t>
            </a:r>
          </a:p>
        </p:txBody>
      </p:sp>
      <p:sp>
        <p:nvSpPr>
          <p:cNvPr id="20" name="Rectangle: Rounded Corners 19">
            <a:extLst>
              <a:ext uri="{FF2B5EF4-FFF2-40B4-BE49-F238E27FC236}">
                <a16:creationId xmlns:a16="http://schemas.microsoft.com/office/drawing/2014/main" id="{E1BE5732-CD5D-4566-897C-EFDAD1B26E7B}"/>
              </a:ext>
            </a:extLst>
          </p:cNvPr>
          <p:cNvSpPr/>
          <p:nvPr/>
        </p:nvSpPr>
        <p:spPr>
          <a:xfrm>
            <a:off x="3897968" y="2637544"/>
            <a:ext cx="1770798" cy="2908371"/>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2" name="Rectangle: Rounded Corners 21">
            <a:extLst>
              <a:ext uri="{FF2B5EF4-FFF2-40B4-BE49-F238E27FC236}">
                <a16:creationId xmlns:a16="http://schemas.microsoft.com/office/drawing/2014/main" id="{8AE6EE38-2D87-4FE5-B572-E812B9D8A3AE}"/>
              </a:ext>
            </a:extLst>
          </p:cNvPr>
          <p:cNvSpPr/>
          <p:nvPr/>
        </p:nvSpPr>
        <p:spPr>
          <a:xfrm>
            <a:off x="5884744" y="2465264"/>
            <a:ext cx="2127511" cy="3087277"/>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TextBox 20">
            <a:extLst>
              <a:ext uri="{FF2B5EF4-FFF2-40B4-BE49-F238E27FC236}">
                <a16:creationId xmlns:a16="http://schemas.microsoft.com/office/drawing/2014/main" id="{5CCC1541-5EAB-4A07-AAC5-DE4C684D819C}"/>
              </a:ext>
            </a:extLst>
          </p:cNvPr>
          <p:cNvSpPr txBox="1"/>
          <p:nvPr/>
        </p:nvSpPr>
        <p:spPr>
          <a:xfrm>
            <a:off x="6001115" y="2604676"/>
            <a:ext cx="2127512" cy="2677656"/>
          </a:xfrm>
          <a:prstGeom prst="rect">
            <a:avLst/>
          </a:prstGeom>
          <a:noFill/>
        </p:spPr>
        <p:txBody>
          <a:bodyPr wrap="square" rtlCol="0">
            <a:spAutoFit/>
          </a:bodyPr>
          <a:lstStyle/>
          <a:p>
            <a:r>
              <a:rPr lang="en-GB" sz="1400" dirty="0"/>
              <a:t>Use the ranking template to rank the most important facts from this topic.</a:t>
            </a:r>
          </a:p>
          <a:p>
            <a:endParaRPr lang="en-GB" sz="1400" dirty="0"/>
          </a:p>
          <a:p>
            <a:r>
              <a:rPr lang="en-GB" sz="1400" dirty="0"/>
              <a:t>What is the most difficult point to remember? Why?</a:t>
            </a:r>
          </a:p>
          <a:p>
            <a:endParaRPr lang="en-GB" sz="1400" dirty="0"/>
          </a:p>
          <a:p>
            <a:r>
              <a:rPr lang="en-GB" sz="1400" dirty="0"/>
              <a:t>Categorise  key facts from this topic into 3 groups. You choose the group headings.</a:t>
            </a:r>
          </a:p>
        </p:txBody>
      </p:sp>
      <p:sp>
        <p:nvSpPr>
          <p:cNvPr id="24" name="Rectangle: Rounded Corners 23">
            <a:extLst>
              <a:ext uri="{FF2B5EF4-FFF2-40B4-BE49-F238E27FC236}">
                <a16:creationId xmlns:a16="http://schemas.microsoft.com/office/drawing/2014/main" id="{A6BA6505-37B4-4215-9904-BC2CAF9E21EA}"/>
              </a:ext>
            </a:extLst>
          </p:cNvPr>
          <p:cNvSpPr/>
          <p:nvPr/>
        </p:nvSpPr>
        <p:spPr>
          <a:xfrm>
            <a:off x="8174176" y="2490942"/>
            <a:ext cx="1770798" cy="3061600"/>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TextBox 22">
            <a:extLst>
              <a:ext uri="{FF2B5EF4-FFF2-40B4-BE49-F238E27FC236}">
                <a16:creationId xmlns:a16="http://schemas.microsoft.com/office/drawing/2014/main" id="{D709D409-A197-4D48-95AB-2885963D0E93}"/>
              </a:ext>
            </a:extLst>
          </p:cNvPr>
          <p:cNvSpPr txBox="1"/>
          <p:nvPr/>
        </p:nvSpPr>
        <p:spPr>
          <a:xfrm>
            <a:off x="8129346" y="2959772"/>
            <a:ext cx="1913242" cy="584775"/>
          </a:xfrm>
          <a:prstGeom prst="rect">
            <a:avLst/>
          </a:prstGeom>
          <a:noFill/>
        </p:spPr>
        <p:txBody>
          <a:bodyPr wrap="square" rtlCol="0">
            <a:spAutoFit/>
          </a:bodyPr>
          <a:lstStyle/>
          <a:p>
            <a:endParaRPr lang="en-GB" sz="1600" dirty="0"/>
          </a:p>
          <a:p>
            <a:endParaRPr lang="en-GB" sz="1600" dirty="0"/>
          </a:p>
        </p:txBody>
      </p:sp>
      <p:pic>
        <p:nvPicPr>
          <p:cNvPr id="17" name="Picture 16" descr="A close up of a logo&#10;&#10;Description generated with high confidence">
            <a:extLst>
              <a:ext uri="{FF2B5EF4-FFF2-40B4-BE49-F238E27FC236}">
                <a16:creationId xmlns:a16="http://schemas.microsoft.com/office/drawing/2014/main" id="{603084F9-89A2-4035-91D8-F97897C538D0}"/>
              </a:ext>
            </a:extLst>
          </p:cNvPr>
          <p:cNvPicPr>
            <a:picLocks noChangeAspect="1"/>
          </p:cNvPicPr>
          <p:nvPr/>
        </p:nvPicPr>
        <p:blipFill>
          <a:blip r:embed="rId3" cstate="hq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333778" y="1714214"/>
            <a:ext cx="1058780" cy="923330"/>
          </a:xfrm>
          <a:prstGeom prst="ellipse">
            <a:avLst/>
          </a:prstGeom>
        </p:spPr>
      </p:pic>
      <p:sp>
        <p:nvSpPr>
          <p:cNvPr id="3" name="Rectangle 2">
            <a:extLst>
              <a:ext uri="{FF2B5EF4-FFF2-40B4-BE49-F238E27FC236}">
                <a16:creationId xmlns:a16="http://schemas.microsoft.com/office/drawing/2014/main" id="{89982D94-5734-44CC-9CE3-5073074CEC23}"/>
              </a:ext>
            </a:extLst>
          </p:cNvPr>
          <p:cNvSpPr/>
          <p:nvPr/>
        </p:nvSpPr>
        <p:spPr>
          <a:xfrm>
            <a:off x="0" y="1024170"/>
            <a:ext cx="1876818" cy="646331"/>
          </a:xfrm>
          <a:prstGeom prst="rect">
            <a:avLst/>
          </a:prstGeom>
        </p:spPr>
        <p:txBody>
          <a:bodyPr wrap="square">
            <a:spAutoFit/>
          </a:bodyPr>
          <a:lstStyle/>
          <a:p>
            <a:pPr algn="ctr"/>
            <a:r>
              <a:rPr lang="en-US" sz="3600" b="1" dirty="0">
                <a:ln w="0">
                  <a:solidFill>
                    <a:schemeClr val="tx1"/>
                  </a:solidFill>
                </a:ln>
                <a:solidFill>
                  <a:schemeClr val="accent1"/>
                </a:solidFill>
                <a:effectLst>
                  <a:outerShdw blurRad="38100" dist="19050" dir="2700000" algn="tl" rotWithShape="0">
                    <a:schemeClr val="dk1">
                      <a:alpha val="40000"/>
                    </a:schemeClr>
                  </a:outerShdw>
                </a:effectLst>
              </a:rPr>
              <a:t>Process</a:t>
            </a:r>
          </a:p>
        </p:txBody>
      </p:sp>
      <p:sp>
        <p:nvSpPr>
          <p:cNvPr id="4" name="TextBox 3">
            <a:extLst>
              <a:ext uri="{FF2B5EF4-FFF2-40B4-BE49-F238E27FC236}">
                <a16:creationId xmlns:a16="http://schemas.microsoft.com/office/drawing/2014/main" id="{2AD375E6-4AF2-48F7-9BCA-88E5E36A6130}"/>
              </a:ext>
            </a:extLst>
          </p:cNvPr>
          <p:cNvSpPr txBox="1"/>
          <p:nvPr/>
        </p:nvSpPr>
        <p:spPr>
          <a:xfrm>
            <a:off x="4049105" y="2719520"/>
            <a:ext cx="1619661" cy="2462213"/>
          </a:xfrm>
          <a:prstGeom prst="rect">
            <a:avLst/>
          </a:prstGeom>
          <a:noFill/>
        </p:spPr>
        <p:txBody>
          <a:bodyPr wrap="square" rtlCol="0">
            <a:spAutoFit/>
          </a:bodyPr>
          <a:lstStyle/>
          <a:p>
            <a:r>
              <a:rPr lang="fr-FR" sz="1400" dirty="0" err="1"/>
              <a:t>Reduce</a:t>
            </a:r>
            <a:r>
              <a:rPr lang="fr-FR" sz="1400" dirty="0"/>
              <a:t> </a:t>
            </a:r>
            <a:r>
              <a:rPr lang="fr-FR" sz="1400" dirty="0" err="1"/>
              <a:t>what</a:t>
            </a:r>
            <a:r>
              <a:rPr lang="fr-FR" sz="1400" dirty="0"/>
              <a:t> </a:t>
            </a:r>
            <a:r>
              <a:rPr lang="fr-FR" sz="1400" dirty="0" err="1"/>
              <a:t>you</a:t>
            </a:r>
            <a:r>
              <a:rPr lang="fr-FR" sz="1400" dirty="0"/>
              <a:t> have </a:t>
            </a:r>
            <a:r>
              <a:rPr lang="fr-FR" sz="1400" dirty="0" err="1"/>
              <a:t>learnt</a:t>
            </a:r>
            <a:r>
              <a:rPr lang="fr-FR" sz="1400" dirty="0"/>
              <a:t> about </a:t>
            </a:r>
            <a:r>
              <a:rPr lang="fr-FR" sz="1400" dirty="0" err="1"/>
              <a:t>this</a:t>
            </a:r>
            <a:r>
              <a:rPr lang="fr-FR" sz="1400" dirty="0"/>
              <a:t> topic </a:t>
            </a:r>
            <a:r>
              <a:rPr lang="fr-FR" sz="1400" dirty="0" err="1"/>
              <a:t>into</a:t>
            </a:r>
            <a:r>
              <a:rPr lang="fr-FR" sz="1400" dirty="0"/>
              <a:t> 5 </a:t>
            </a:r>
            <a:r>
              <a:rPr lang="fr-FR" sz="1400" dirty="0" err="1"/>
              <a:t>bullet</a:t>
            </a:r>
            <a:r>
              <a:rPr lang="fr-FR" sz="1400" dirty="0"/>
              <a:t> points or prompts.</a:t>
            </a:r>
          </a:p>
          <a:p>
            <a:endParaRPr lang="fr-FR" sz="1400" dirty="0"/>
          </a:p>
          <a:p>
            <a:endParaRPr lang="fr-FR" sz="1400" dirty="0"/>
          </a:p>
          <a:p>
            <a:r>
              <a:rPr lang="fr-FR" sz="1400" dirty="0" err="1"/>
              <a:t>Reduce</a:t>
            </a:r>
            <a:r>
              <a:rPr lang="fr-FR" sz="1400" dirty="0"/>
              <a:t> the 3 </a:t>
            </a:r>
            <a:r>
              <a:rPr lang="fr-FR" sz="1400" dirty="0" err="1"/>
              <a:t>most</a:t>
            </a:r>
            <a:r>
              <a:rPr lang="fr-FR" sz="1400" dirty="0"/>
              <a:t> important </a:t>
            </a:r>
            <a:r>
              <a:rPr lang="fr-FR" sz="1400" dirty="0" err="1"/>
              <a:t>facts</a:t>
            </a:r>
            <a:r>
              <a:rPr lang="fr-FR" sz="1400" dirty="0"/>
              <a:t> in </a:t>
            </a:r>
            <a:r>
              <a:rPr lang="fr-FR" sz="1400" dirty="0" err="1"/>
              <a:t>this</a:t>
            </a:r>
            <a:r>
              <a:rPr lang="fr-FR" sz="1400" dirty="0"/>
              <a:t> topic </a:t>
            </a:r>
            <a:r>
              <a:rPr lang="fr-FR" sz="1400" dirty="0" err="1"/>
              <a:t>into</a:t>
            </a:r>
            <a:r>
              <a:rPr lang="fr-FR" sz="1400" dirty="0"/>
              <a:t> 9 </a:t>
            </a:r>
            <a:r>
              <a:rPr lang="fr-FR" sz="1400" dirty="0" err="1"/>
              <a:t>words</a:t>
            </a:r>
            <a:r>
              <a:rPr lang="fr-FR" sz="1400" dirty="0"/>
              <a:t>.</a:t>
            </a:r>
          </a:p>
        </p:txBody>
      </p:sp>
      <p:sp>
        <p:nvSpPr>
          <p:cNvPr id="9" name="TextBox 8">
            <a:extLst>
              <a:ext uri="{FF2B5EF4-FFF2-40B4-BE49-F238E27FC236}">
                <a16:creationId xmlns:a16="http://schemas.microsoft.com/office/drawing/2014/main" id="{9CF209A8-A0AC-4FAA-B40C-A5AE2BAB4E8A}"/>
              </a:ext>
            </a:extLst>
          </p:cNvPr>
          <p:cNvSpPr txBox="1"/>
          <p:nvPr/>
        </p:nvSpPr>
        <p:spPr>
          <a:xfrm>
            <a:off x="8304149" y="2666727"/>
            <a:ext cx="1685655" cy="2739211"/>
          </a:xfrm>
          <a:prstGeom prst="rect">
            <a:avLst/>
          </a:prstGeom>
          <a:noFill/>
        </p:spPr>
        <p:txBody>
          <a:bodyPr wrap="square" rtlCol="0">
            <a:spAutoFit/>
          </a:bodyPr>
          <a:lstStyle/>
          <a:p>
            <a:r>
              <a:rPr lang="fr-FR" sz="1400" dirty="0" err="1"/>
              <a:t>Find</a:t>
            </a:r>
            <a:r>
              <a:rPr lang="fr-FR" sz="1400" dirty="0"/>
              <a:t> 3 links </a:t>
            </a:r>
            <a:r>
              <a:rPr lang="fr-FR" sz="1400" dirty="0" err="1"/>
              <a:t>between</a:t>
            </a:r>
            <a:r>
              <a:rPr lang="fr-FR" sz="1400" dirty="0"/>
              <a:t> </a:t>
            </a:r>
            <a:r>
              <a:rPr lang="fr-FR" sz="1400" dirty="0" err="1"/>
              <a:t>this</a:t>
            </a:r>
            <a:r>
              <a:rPr lang="fr-FR" sz="1400" dirty="0"/>
              <a:t> topic and </a:t>
            </a:r>
            <a:r>
              <a:rPr lang="fr-FR" sz="1400" dirty="0" err="1"/>
              <a:t>other</a:t>
            </a:r>
            <a:r>
              <a:rPr lang="fr-FR" sz="1400" dirty="0"/>
              <a:t> topics </a:t>
            </a:r>
            <a:r>
              <a:rPr lang="fr-FR" sz="1400" dirty="0" err="1"/>
              <a:t>you</a:t>
            </a:r>
            <a:r>
              <a:rPr lang="fr-FR" sz="1400" dirty="0"/>
              <a:t> have </a:t>
            </a:r>
            <a:r>
              <a:rPr lang="fr-FR" sz="1400" dirty="0" err="1"/>
              <a:t>studied</a:t>
            </a:r>
            <a:r>
              <a:rPr lang="fr-FR" sz="1400" dirty="0"/>
              <a:t>.</a:t>
            </a:r>
          </a:p>
          <a:p>
            <a:r>
              <a:rPr lang="fr-FR" sz="1400" dirty="0"/>
              <a:t>Link the points </a:t>
            </a:r>
            <a:r>
              <a:rPr lang="fr-FR" sz="1400" dirty="0" err="1"/>
              <a:t>together</a:t>
            </a:r>
            <a:r>
              <a:rPr lang="fr-FR" sz="1400" dirty="0"/>
              <a:t>.</a:t>
            </a:r>
          </a:p>
          <a:p>
            <a:r>
              <a:rPr lang="fr-FR" sz="1400" dirty="0"/>
              <a:t>Link the </a:t>
            </a:r>
            <a:r>
              <a:rPr lang="fr-FR" sz="1400" dirty="0" err="1"/>
              <a:t>ideas</a:t>
            </a:r>
            <a:r>
              <a:rPr lang="fr-FR" sz="1400" dirty="0"/>
              <a:t>.</a:t>
            </a:r>
          </a:p>
          <a:p>
            <a:r>
              <a:rPr lang="fr-FR" sz="1400" dirty="0" err="1"/>
              <a:t>Find</a:t>
            </a:r>
            <a:r>
              <a:rPr lang="fr-FR" sz="1400" dirty="0"/>
              <a:t> </a:t>
            </a:r>
            <a:r>
              <a:rPr lang="fr-FR" sz="1400" dirty="0" err="1"/>
              <a:t>some</a:t>
            </a:r>
            <a:r>
              <a:rPr lang="fr-FR" sz="1400" dirty="0"/>
              <a:t> Radom links.</a:t>
            </a:r>
          </a:p>
          <a:p>
            <a:r>
              <a:rPr lang="fr-FR" sz="1400" dirty="0"/>
              <a:t>Link the </a:t>
            </a:r>
            <a:r>
              <a:rPr lang="fr-FR" sz="1400" dirty="0" err="1"/>
              <a:t>factors</a:t>
            </a:r>
            <a:r>
              <a:rPr lang="fr-FR" sz="1400" dirty="0"/>
              <a:t>.</a:t>
            </a:r>
          </a:p>
          <a:p>
            <a:endParaRPr lang="fr-FR" sz="1600" dirty="0"/>
          </a:p>
          <a:p>
            <a:endParaRPr lang="fr-FR" sz="1600" dirty="0"/>
          </a:p>
        </p:txBody>
      </p:sp>
      <p:grpSp>
        <p:nvGrpSpPr>
          <p:cNvPr id="25" name="Group 24">
            <a:extLst>
              <a:ext uri="{FF2B5EF4-FFF2-40B4-BE49-F238E27FC236}">
                <a16:creationId xmlns:a16="http://schemas.microsoft.com/office/drawing/2014/main" id="{772E7782-CB6D-8645-AACA-6319B561BAE2}"/>
              </a:ext>
            </a:extLst>
          </p:cNvPr>
          <p:cNvGrpSpPr/>
          <p:nvPr/>
        </p:nvGrpSpPr>
        <p:grpSpPr>
          <a:xfrm>
            <a:off x="0" y="5658678"/>
            <a:ext cx="12192000" cy="1199322"/>
            <a:chOff x="0" y="5658678"/>
            <a:chExt cx="12192000" cy="1199322"/>
          </a:xfrm>
        </p:grpSpPr>
        <p:sp>
          <p:nvSpPr>
            <p:cNvPr id="26" name="Rectangle 25">
              <a:extLst>
                <a:ext uri="{FF2B5EF4-FFF2-40B4-BE49-F238E27FC236}">
                  <a16:creationId xmlns:a16="http://schemas.microsoft.com/office/drawing/2014/main" id="{D28CCBB2-F7C1-E046-9A08-41F8A92268DA}"/>
                </a:ext>
              </a:extLst>
            </p:cNvPr>
            <p:cNvSpPr/>
            <p:nvPr/>
          </p:nvSpPr>
          <p:spPr>
            <a:xfrm>
              <a:off x="0" y="5658678"/>
              <a:ext cx="12192000" cy="1199322"/>
            </a:xfrm>
            <a:prstGeom prst="rect">
              <a:avLst/>
            </a:prstGeom>
            <a:gradFill flip="none" rotWithShape="1">
              <a:gsLst>
                <a:gs pos="81000">
                  <a:schemeClr val="bg1"/>
                </a:gs>
                <a:gs pos="0">
                  <a:schemeClr val="accent2"/>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709C393E-3F80-5B40-97FD-E2901EBA2054}"/>
                </a:ext>
              </a:extLst>
            </p:cNvPr>
            <p:cNvSpPr txBox="1"/>
            <p:nvPr/>
          </p:nvSpPr>
          <p:spPr>
            <a:xfrm>
              <a:off x="596348" y="6058283"/>
              <a:ext cx="4002156" cy="400110"/>
            </a:xfrm>
            <a:prstGeom prst="rect">
              <a:avLst/>
            </a:prstGeom>
            <a:noFill/>
          </p:spPr>
          <p:txBody>
            <a:bodyPr wrap="square" rtlCol="0">
              <a:spAutoFit/>
            </a:bodyPr>
            <a:lstStyle/>
            <a:p>
              <a:r>
                <a:rPr lang="en-US" sz="2000" b="1" i="1" dirty="0">
                  <a:solidFill>
                    <a:schemeClr val="bg1"/>
                  </a:solidFill>
                </a:rPr>
                <a:t>Better Future – Brighter Hope</a:t>
              </a:r>
            </a:p>
          </p:txBody>
        </p:sp>
      </p:grpSp>
      <p:sp>
        <p:nvSpPr>
          <p:cNvPr id="29" name="Rectangle 28">
            <a:extLst>
              <a:ext uri="{FF2B5EF4-FFF2-40B4-BE49-F238E27FC236}">
                <a16:creationId xmlns:a16="http://schemas.microsoft.com/office/drawing/2014/main" id="{3763EDF4-0A15-4200-AB89-0BCC1A31760D}"/>
              </a:ext>
            </a:extLst>
          </p:cNvPr>
          <p:cNvSpPr/>
          <p:nvPr/>
        </p:nvSpPr>
        <p:spPr>
          <a:xfrm>
            <a:off x="6681388" y="173688"/>
            <a:ext cx="5418582" cy="646331"/>
          </a:xfrm>
          <a:prstGeom prst="rect">
            <a:avLst/>
          </a:prstGeom>
          <a:noFill/>
        </p:spPr>
        <p:txBody>
          <a:bodyPr wrap="square" lIns="91440" tIns="45720" rIns="91440" bIns="45720">
            <a:spAutoFit/>
          </a:bodyPr>
          <a:lstStyle/>
          <a:p>
            <a:pPr algn="ctr"/>
            <a:r>
              <a:rPr lang="en-GB" sz="3600" dirty="0">
                <a:ln w="0"/>
                <a:effectLst>
                  <a:outerShdw blurRad="38100" dist="19050" dir="2700000" algn="tl" rotWithShape="0">
                    <a:schemeClr val="dk1">
                      <a:alpha val="40000"/>
                    </a:schemeClr>
                  </a:outerShdw>
                </a:effectLst>
                <a:latin typeface="Helvetica Light" panose="020B0403020202020204" pitchFamily="34" charset="0"/>
              </a:rPr>
              <a:t>Re-visit</a:t>
            </a:r>
            <a:endParaRPr lang="en-GB" sz="3600" cap="none" spc="0" dirty="0">
              <a:ln w="0"/>
              <a:solidFill>
                <a:schemeClr val="tx1"/>
              </a:solidFill>
              <a:effectLst>
                <a:outerShdw blurRad="38100" dist="19050" dir="2700000" algn="tl" rotWithShape="0">
                  <a:schemeClr val="dk1">
                    <a:alpha val="40000"/>
                  </a:schemeClr>
                </a:outerShdw>
              </a:effectLst>
              <a:latin typeface="Helvetica Light" panose="020B0403020202020204" pitchFamily="34" charset="0"/>
            </a:endParaRPr>
          </a:p>
        </p:txBody>
      </p:sp>
    </p:spTree>
    <p:extLst>
      <p:ext uri="{BB962C8B-B14F-4D97-AF65-F5344CB8AC3E}">
        <p14:creationId xmlns:p14="http://schemas.microsoft.com/office/powerpoint/2010/main" val="29050257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A3D0D200-8917-4342-9065-C3E9E8149324}"/>
              </a:ext>
            </a:extLst>
          </p:cNvPr>
          <p:cNvSpPr/>
          <p:nvPr/>
        </p:nvSpPr>
        <p:spPr>
          <a:xfrm>
            <a:off x="1876818" y="1491228"/>
            <a:ext cx="1770798" cy="901148"/>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RESTORE</a:t>
            </a:r>
          </a:p>
          <a:p>
            <a:pPr algn="ctr"/>
            <a:r>
              <a:rPr lang="en-GB" sz="2800" b="1" dirty="0">
                <a:solidFill>
                  <a:schemeClr val="tx1"/>
                </a:solidFill>
              </a:rPr>
              <a:t>IT</a:t>
            </a:r>
          </a:p>
        </p:txBody>
      </p:sp>
      <p:sp>
        <p:nvSpPr>
          <p:cNvPr id="6" name="Rectangle: Rounded Corners 5">
            <a:extLst>
              <a:ext uri="{FF2B5EF4-FFF2-40B4-BE49-F238E27FC236}">
                <a16:creationId xmlns:a16="http://schemas.microsoft.com/office/drawing/2014/main" id="{735A6091-AB4D-415F-980F-90C9007B6BB8}"/>
              </a:ext>
            </a:extLst>
          </p:cNvPr>
          <p:cNvSpPr/>
          <p:nvPr/>
        </p:nvSpPr>
        <p:spPr>
          <a:xfrm>
            <a:off x="6067001" y="1491228"/>
            <a:ext cx="1770798" cy="901148"/>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TEST</a:t>
            </a:r>
          </a:p>
          <a:p>
            <a:pPr algn="ctr"/>
            <a:r>
              <a:rPr lang="en-GB" sz="2800" b="1" dirty="0">
                <a:solidFill>
                  <a:schemeClr val="tx1"/>
                </a:solidFill>
              </a:rPr>
              <a:t>IT</a:t>
            </a:r>
          </a:p>
        </p:txBody>
      </p:sp>
      <p:sp>
        <p:nvSpPr>
          <p:cNvPr id="7" name="Rectangle: Rounded Corners 6">
            <a:extLst>
              <a:ext uri="{FF2B5EF4-FFF2-40B4-BE49-F238E27FC236}">
                <a16:creationId xmlns:a16="http://schemas.microsoft.com/office/drawing/2014/main" id="{89571396-475A-4AA5-8DDF-168DC09A1DAC}"/>
              </a:ext>
            </a:extLst>
          </p:cNvPr>
          <p:cNvSpPr/>
          <p:nvPr/>
        </p:nvSpPr>
        <p:spPr>
          <a:xfrm>
            <a:off x="8016703" y="1451591"/>
            <a:ext cx="1961486" cy="901148"/>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REFINE</a:t>
            </a:r>
          </a:p>
          <a:p>
            <a:pPr algn="ctr"/>
            <a:r>
              <a:rPr lang="en-GB" sz="2800" b="1" dirty="0">
                <a:solidFill>
                  <a:schemeClr val="tx1"/>
                </a:solidFill>
              </a:rPr>
              <a:t>IT</a:t>
            </a:r>
          </a:p>
        </p:txBody>
      </p:sp>
      <p:sp>
        <p:nvSpPr>
          <p:cNvPr id="8" name="Rectangle: Rounded Corners 7">
            <a:extLst>
              <a:ext uri="{FF2B5EF4-FFF2-40B4-BE49-F238E27FC236}">
                <a16:creationId xmlns:a16="http://schemas.microsoft.com/office/drawing/2014/main" id="{399C2D12-5BAC-4476-9B73-2FEEA27D926A}"/>
              </a:ext>
            </a:extLst>
          </p:cNvPr>
          <p:cNvSpPr/>
          <p:nvPr/>
        </p:nvSpPr>
        <p:spPr>
          <a:xfrm>
            <a:off x="4010849" y="1522990"/>
            <a:ext cx="1770798" cy="901148"/>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STEP</a:t>
            </a:r>
          </a:p>
          <a:p>
            <a:pPr algn="ctr"/>
            <a:r>
              <a:rPr lang="en-GB" sz="2800" b="1" dirty="0">
                <a:solidFill>
                  <a:schemeClr val="tx1"/>
                </a:solidFill>
              </a:rPr>
              <a:t>IT</a:t>
            </a:r>
          </a:p>
        </p:txBody>
      </p:sp>
      <p:sp>
        <p:nvSpPr>
          <p:cNvPr id="12" name="Arrow: Right 11">
            <a:extLst>
              <a:ext uri="{FF2B5EF4-FFF2-40B4-BE49-F238E27FC236}">
                <a16:creationId xmlns:a16="http://schemas.microsoft.com/office/drawing/2014/main" id="{62277A18-7DED-4063-A452-126D1FC81228}"/>
              </a:ext>
            </a:extLst>
          </p:cNvPr>
          <p:cNvSpPr/>
          <p:nvPr/>
        </p:nvSpPr>
        <p:spPr>
          <a:xfrm>
            <a:off x="3511826" y="1749646"/>
            <a:ext cx="609600" cy="490330"/>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Arrow: Right 13">
            <a:extLst>
              <a:ext uri="{FF2B5EF4-FFF2-40B4-BE49-F238E27FC236}">
                <a16:creationId xmlns:a16="http://schemas.microsoft.com/office/drawing/2014/main" id="{9E26C73A-4740-49D2-A771-9FC8364BAFAF}"/>
              </a:ext>
            </a:extLst>
          </p:cNvPr>
          <p:cNvSpPr/>
          <p:nvPr/>
        </p:nvSpPr>
        <p:spPr>
          <a:xfrm>
            <a:off x="7628258" y="1733081"/>
            <a:ext cx="609600" cy="490330"/>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Arrow: Right 14">
            <a:extLst>
              <a:ext uri="{FF2B5EF4-FFF2-40B4-BE49-F238E27FC236}">
                <a16:creationId xmlns:a16="http://schemas.microsoft.com/office/drawing/2014/main" id="{DB590967-1AC8-4167-9410-566A7EE53C16}"/>
              </a:ext>
            </a:extLst>
          </p:cNvPr>
          <p:cNvSpPr/>
          <p:nvPr/>
        </p:nvSpPr>
        <p:spPr>
          <a:xfrm>
            <a:off x="5630510" y="1733081"/>
            <a:ext cx="609600" cy="490330"/>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Rectangle: Rounded Corners 17">
            <a:extLst>
              <a:ext uri="{FF2B5EF4-FFF2-40B4-BE49-F238E27FC236}">
                <a16:creationId xmlns:a16="http://schemas.microsoft.com/office/drawing/2014/main" id="{B6D5AC65-5DEC-4BF8-9D33-57BAFA9845D1}"/>
              </a:ext>
            </a:extLst>
          </p:cNvPr>
          <p:cNvSpPr/>
          <p:nvPr/>
        </p:nvSpPr>
        <p:spPr>
          <a:xfrm>
            <a:off x="1876818" y="2690549"/>
            <a:ext cx="1770798" cy="2555219"/>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TextBox 18">
            <a:extLst>
              <a:ext uri="{FF2B5EF4-FFF2-40B4-BE49-F238E27FC236}">
                <a16:creationId xmlns:a16="http://schemas.microsoft.com/office/drawing/2014/main" id="{7F1F96EF-B46E-406C-9102-34B64A9F901A}"/>
              </a:ext>
            </a:extLst>
          </p:cNvPr>
          <p:cNvSpPr txBox="1"/>
          <p:nvPr/>
        </p:nvSpPr>
        <p:spPr>
          <a:xfrm>
            <a:off x="1876818" y="2933186"/>
            <a:ext cx="1770798" cy="2031325"/>
          </a:xfrm>
          <a:prstGeom prst="rect">
            <a:avLst/>
          </a:prstGeom>
          <a:noFill/>
        </p:spPr>
        <p:txBody>
          <a:bodyPr wrap="square" rtlCol="0">
            <a:spAutoFit/>
          </a:bodyPr>
          <a:lstStyle/>
          <a:p>
            <a:r>
              <a:rPr lang="en-GB" sz="1400" dirty="0"/>
              <a:t>Go back to your Reduce it bullet points. Restore them to their original state.</a:t>
            </a:r>
          </a:p>
          <a:p>
            <a:endParaRPr lang="en-GB" sz="1400" dirty="0"/>
          </a:p>
          <a:p>
            <a:r>
              <a:rPr lang="en-GB" sz="1400" dirty="0"/>
              <a:t>Go back to your images and restore them back into written form..</a:t>
            </a:r>
          </a:p>
        </p:txBody>
      </p:sp>
      <p:sp>
        <p:nvSpPr>
          <p:cNvPr id="20" name="Rectangle: Rounded Corners 19">
            <a:extLst>
              <a:ext uri="{FF2B5EF4-FFF2-40B4-BE49-F238E27FC236}">
                <a16:creationId xmlns:a16="http://schemas.microsoft.com/office/drawing/2014/main" id="{E1BE5732-CD5D-4566-897C-EFDAD1B26E7B}"/>
              </a:ext>
            </a:extLst>
          </p:cNvPr>
          <p:cNvSpPr/>
          <p:nvPr/>
        </p:nvSpPr>
        <p:spPr>
          <a:xfrm>
            <a:off x="4005824" y="2711081"/>
            <a:ext cx="1770798" cy="2534688"/>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2" name="Rectangle: Rounded Corners 21">
            <a:extLst>
              <a:ext uri="{FF2B5EF4-FFF2-40B4-BE49-F238E27FC236}">
                <a16:creationId xmlns:a16="http://schemas.microsoft.com/office/drawing/2014/main" id="{8AE6EE38-2D87-4FE5-B572-E812B9D8A3AE}"/>
              </a:ext>
            </a:extLst>
          </p:cNvPr>
          <p:cNvSpPr/>
          <p:nvPr/>
        </p:nvSpPr>
        <p:spPr>
          <a:xfrm>
            <a:off x="8088151" y="2742843"/>
            <a:ext cx="1890038" cy="2502926"/>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TextBox 20">
            <a:extLst>
              <a:ext uri="{FF2B5EF4-FFF2-40B4-BE49-F238E27FC236}">
                <a16:creationId xmlns:a16="http://schemas.microsoft.com/office/drawing/2014/main" id="{5CCC1541-5EAB-4A07-AAC5-DE4C684D819C}"/>
              </a:ext>
            </a:extLst>
          </p:cNvPr>
          <p:cNvSpPr txBox="1"/>
          <p:nvPr/>
        </p:nvSpPr>
        <p:spPr>
          <a:xfrm>
            <a:off x="6105844" y="2992348"/>
            <a:ext cx="1770797" cy="338554"/>
          </a:xfrm>
          <a:prstGeom prst="rect">
            <a:avLst/>
          </a:prstGeom>
          <a:noFill/>
        </p:spPr>
        <p:txBody>
          <a:bodyPr wrap="square" rtlCol="0">
            <a:spAutoFit/>
          </a:bodyPr>
          <a:lstStyle/>
          <a:p>
            <a:r>
              <a:rPr lang="en-GB" sz="1600" dirty="0"/>
              <a:t>-</a:t>
            </a:r>
          </a:p>
        </p:txBody>
      </p:sp>
      <p:sp>
        <p:nvSpPr>
          <p:cNvPr id="24" name="Rectangle: Rounded Corners 23">
            <a:extLst>
              <a:ext uri="{FF2B5EF4-FFF2-40B4-BE49-F238E27FC236}">
                <a16:creationId xmlns:a16="http://schemas.microsoft.com/office/drawing/2014/main" id="{A6BA6505-37B4-4215-9904-BC2CAF9E21EA}"/>
              </a:ext>
            </a:extLst>
          </p:cNvPr>
          <p:cNvSpPr/>
          <p:nvPr/>
        </p:nvSpPr>
        <p:spPr>
          <a:xfrm>
            <a:off x="6016353" y="2742842"/>
            <a:ext cx="1770798" cy="2502926"/>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400" dirty="0">
              <a:solidFill>
                <a:schemeClr val="tx1"/>
              </a:solidFill>
            </a:endParaRPr>
          </a:p>
        </p:txBody>
      </p:sp>
      <p:pic>
        <p:nvPicPr>
          <p:cNvPr id="17" name="Picture 16" descr="A close up of a sign&#10;&#10;Description generated with high confidence">
            <a:extLst>
              <a:ext uri="{FF2B5EF4-FFF2-40B4-BE49-F238E27FC236}">
                <a16:creationId xmlns:a16="http://schemas.microsoft.com/office/drawing/2014/main" id="{9E8740F3-87D8-46B0-BB7A-A8419C06E207}"/>
              </a:ext>
            </a:extLst>
          </p:cNvPr>
          <p:cNvPicPr>
            <a:picLocks noChangeAspect="1"/>
          </p:cNvPicPr>
          <p:nvPr/>
        </p:nvPicPr>
        <p:blipFill rotWithShape="1">
          <a:blip r:embed="rId3">
            <a:extLst>
              <a:ext uri="{28A0092B-C50C-407E-A947-70E740481C1C}">
                <a14:useLocalDpi xmlns:a14="http://schemas.microsoft.com/office/drawing/2010/main" val="0"/>
              </a:ext>
            </a:extLst>
          </a:blip>
          <a:srcRect l="54442" t="52682" r="9415" b="-2122"/>
          <a:stretch/>
        </p:blipFill>
        <p:spPr>
          <a:xfrm>
            <a:off x="136487" y="1817792"/>
            <a:ext cx="1319002" cy="1128836"/>
          </a:xfrm>
          <a:prstGeom prst="rect">
            <a:avLst/>
          </a:prstGeom>
        </p:spPr>
      </p:pic>
      <p:sp>
        <p:nvSpPr>
          <p:cNvPr id="3" name="TextBox 2">
            <a:extLst>
              <a:ext uri="{FF2B5EF4-FFF2-40B4-BE49-F238E27FC236}">
                <a16:creationId xmlns:a16="http://schemas.microsoft.com/office/drawing/2014/main" id="{E5AF9F6C-A389-458D-83BB-4ED65F8DDEAE}"/>
              </a:ext>
            </a:extLst>
          </p:cNvPr>
          <p:cNvSpPr txBox="1"/>
          <p:nvPr/>
        </p:nvSpPr>
        <p:spPr>
          <a:xfrm>
            <a:off x="4044668" y="2964948"/>
            <a:ext cx="1694038" cy="1600438"/>
          </a:xfrm>
          <a:prstGeom prst="rect">
            <a:avLst/>
          </a:prstGeom>
          <a:noFill/>
        </p:spPr>
        <p:txBody>
          <a:bodyPr wrap="square" rtlCol="0">
            <a:spAutoFit/>
          </a:bodyPr>
          <a:lstStyle/>
          <a:p>
            <a:r>
              <a:rPr lang="fr-FR" sz="1400" dirty="0" err="1"/>
              <a:t>Create</a:t>
            </a:r>
            <a:r>
              <a:rPr lang="fr-FR" sz="1400" dirty="0"/>
              <a:t> a 5 </a:t>
            </a:r>
            <a:r>
              <a:rPr lang="fr-FR" sz="1400" dirty="0" err="1"/>
              <a:t>step</a:t>
            </a:r>
            <a:r>
              <a:rPr lang="fr-FR" sz="1400" dirty="0"/>
              <a:t> process </a:t>
            </a:r>
            <a:r>
              <a:rPr lang="fr-FR" sz="1400" dirty="0" err="1"/>
              <a:t>explaining</a:t>
            </a:r>
            <a:r>
              <a:rPr lang="fr-FR" sz="1400" dirty="0"/>
              <a:t> the 3 </a:t>
            </a:r>
            <a:r>
              <a:rPr lang="fr-FR" sz="1400" dirty="0" err="1"/>
              <a:t>most</a:t>
            </a:r>
            <a:r>
              <a:rPr lang="fr-FR" sz="1400" dirty="0"/>
              <a:t> </a:t>
            </a:r>
            <a:r>
              <a:rPr lang="fr-FR" sz="1400" dirty="0" err="1"/>
              <a:t>difficult</a:t>
            </a:r>
            <a:r>
              <a:rPr lang="fr-FR" sz="1400" dirty="0"/>
              <a:t>  </a:t>
            </a:r>
            <a:r>
              <a:rPr lang="fr-FR" sz="1400" dirty="0" err="1"/>
              <a:t>learning</a:t>
            </a:r>
            <a:r>
              <a:rPr lang="fr-FR" sz="1400" dirty="0"/>
              <a:t> points </a:t>
            </a:r>
            <a:r>
              <a:rPr lang="fr-FR" sz="1400" dirty="0" err="1"/>
              <a:t>here</a:t>
            </a:r>
            <a:r>
              <a:rPr lang="fr-FR" sz="1400" dirty="0"/>
              <a:t>.</a:t>
            </a:r>
          </a:p>
          <a:p>
            <a:r>
              <a:rPr lang="fr-FR" sz="1400" dirty="0" err="1"/>
              <a:t>Recall</a:t>
            </a:r>
            <a:r>
              <a:rPr lang="fr-FR" sz="1400" dirty="0"/>
              <a:t> the process or </a:t>
            </a:r>
            <a:r>
              <a:rPr lang="fr-FR" sz="1400" dirty="0" err="1"/>
              <a:t>order</a:t>
            </a:r>
            <a:r>
              <a:rPr lang="fr-FR" sz="1400" dirty="0"/>
              <a:t> of </a:t>
            </a:r>
            <a:r>
              <a:rPr lang="fr-FR" sz="1400" dirty="0" err="1"/>
              <a:t>events</a:t>
            </a:r>
            <a:r>
              <a:rPr lang="fr-FR" sz="1400" dirty="0"/>
              <a:t> </a:t>
            </a:r>
            <a:r>
              <a:rPr lang="fr-FR" sz="1400" dirty="0" err="1"/>
              <a:t>you</a:t>
            </a:r>
            <a:r>
              <a:rPr lang="fr-FR" sz="1400" dirty="0"/>
              <a:t> have </a:t>
            </a:r>
            <a:r>
              <a:rPr lang="fr-FR" sz="1400" dirty="0" err="1"/>
              <a:t>studied</a:t>
            </a:r>
            <a:r>
              <a:rPr lang="fr-FR" sz="1400" dirty="0"/>
              <a:t> </a:t>
            </a:r>
          </a:p>
        </p:txBody>
      </p:sp>
      <p:sp>
        <p:nvSpPr>
          <p:cNvPr id="4" name="Rectangle 3">
            <a:extLst>
              <a:ext uri="{FF2B5EF4-FFF2-40B4-BE49-F238E27FC236}">
                <a16:creationId xmlns:a16="http://schemas.microsoft.com/office/drawing/2014/main" id="{3590B356-150D-4F22-B547-6085050C1F91}"/>
              </a:ext>
            </a:extLst>
          </p:cNvPr>
          <p:cNvSpPr/>
          <p:nvPr/>
        </p:nvSpPr>
        <p:spPr>
          <a:xfrm>
            <a:off x="5627" y="1329168"/>
            <a:ext cx="1713226" cy="523220"/>
          </a:xfrm>
          <a:prstGeom prst="rect">
            <a:avLst/>
          </a:prstGeom>
        </p:spPr>
        <p:txBody>
          <a:bodyPr wrap="none">
            <a:spAutoFit/>
          </a:bodyPr>
          <a:lstStyle/>
          <a:p>
            <a:r>
              <a:rPr lang="fr-FR" sz="2800" b="1" dirty="0">
                <a:solidFill>
                  <a:srgbClr val="FF0000"/>
                </a:solidFill>
                <a:effectLst>
                  <a:outerShdw blurRad="38100" dist="38100" dir="2700000" algn="tl">
                    <a:srgbClr val="000000">
                      <a:alpha val="43137"/>
                    </a:srgbClr>
                  </a:outerShdw>
                </a:effectLst>
              </a:rPr>
              <a:t>Download</a:t>
            </a:r>
          </a:p>
        </p:txBody>
      </p:sp>
      <p:sp>
        <p:nvSpPr>
          <p:cNvPr id="10" name="TextBox 9">
            <a:extLst>
              <a:ext uri="{FF2B5EF4-FFF2-40B4-BE49-F238E27FC236}">
                <a16:creationId xmlns:a16="http://schemas.microsoft.com/office/drawing/2014/main" id="{7E3E0E36-D757-49E0-BE2E-2CB08926C4B0}"/>
              </a:ext>
            </a:extLst>
          </p:cNvPr>
          <p:cNvSpPr txBox="1"/>
          <p:nvPr/>
        </p:nvSpPr>
        <p:spPr>
          <a:xfrm>
            <a:off x="8237858" y="2865535"/>
            <a:ext cx="1928880" cy="2862322"/>
          </a:xfrm>
          <a:prstGeom prst="rect">
            <a:avLst/>
          </a:prstGeom>
          <a:noFill/>
        </p:spPr>
        <p:txBody>
          <a:bodyPr wrap="square" rtlCol="0">
            <a:spAutoFit/>
          </a:bodyPr>
          <a:lstStyle/>
          <a:p>
            <a:r>
              <a:rPr lang="en-GB" sz="1400" dirty="0"/>
              <a:t>Improve it </a:t>
            </a:r>
          </a:p>
          <a:p>
            <a:r>
              <a:rPr lang="en-GB" sz="1400" dirty="0"/>
              <a:t>Rank it</a:t>
            </a:r>
          </a:p>
          <a:p>
            <a:r>
              <a:rPr lang="en-GB" sz="1400" dirty="0"/>
              <a:t>Reorder it</a:t>
            </a:r>
          </a:p>
          <a:p>
            <a:r>
              <a:rPr lang="en-GB" sz="1400" dirty="0"/>
              <a:t>Change it</a:t>
            </a:r>
          </a:p>
          <a:p>
            <a:r>
              <a:rPr lang="en-GB" sz="1400" dirty="0"/>
              <a:t>Condense it</a:t>
            </a:r>
          </a:p>
          <a:p>
            <a:r>
              <a:rPr lang="en-GB" sz="1400" dirty="0"/>
              <a:t>Add to it</a:t>
            </a:r>
          </a:p>
          <a:p>
            <a:r>
              <a:rPr lang="en-GB" sz="1400" dirty="0"/>
              <a:t>What have you missed out  from your topic on a page?</a:t>
            </a:r>
          </a:p>
          <a:p>
            <a:r>
              <a:rPr lang="en-GB" dirty="0"/>
              <a:t> </a:t>
            </a:r>
          </a:p>
          <a:p>
            <a:endParaRPr lang="en-GB" dirty="0"/>
          </a:p>
          <a:p>
            <a:endParaRPr lang="en-GB" dirty="0"/>
          </a:p>
        </p:txBody>
      </p:sp>
      <p:sp>
        <p:nvSpPr>
          <p:cNvPr id="9" name="TextBox 8">
            <a:extLst>
              <a:ext uri="{FF2B5EF4-FFF2-40B4-BE49-F238E27FC236}">
                <a16:creationId xmlns:a16="http://schemas.microsoft.com/office/drawing/2014/main" id="{B378533D-280F-084B-ABD4-536100793D9D}"/>
              </a:ext>
            </a:extLst>
          </p:cNvPr>
          <p:cNvSpPr txBox="1"/>
          <p:nvPr/>
        </p:nvSpPr>
        <p:spPr>
          <a:xfrm>
            <a:off x="6105844" y="2946628"/>
            <a:ext cx="1522414" cy="2092881"/>
          </a:xfrm>
          <a:prstGeom prst="rect">
            <a:avLst/>
          </a:prstGeom>
          <a:noFill/>
        </p:spPr>
        <p:txBody>
          <a:bodyPr wrap="square" rtlCol="0">
            <a:spAutoFit/>
          </a:bodyPr>
          <a:lstStyle/>
          <a:p>
            <a:r>
              <a:rPr lang="en-GB" sz="1400" dirty="0"/>
              <a:t>Use the </a:t>
            </a:r>
            <a:r>
              <a:rPr lang="en-GB" sz="1400" dirty="0" err="1"/>
              <a:t>Thinkit</a:t>
            </a:r>
            <a:r>
              <a:rPr lang="en-GB" sz="1400" dirty="0"/>
              <a:t> images to test your knowledge.</a:t>
            </a:r>
          </a:p>
          <a:p>
            <a:endParaRPr lang="en-GB" sz="1400" dirty="0"/>
          </a:p>
          <a:p>
            <a:r>
              <a:rPr lang="en-GB" sz="1400" dirty="0"/>
              <a:t>Write yourself 3-5 exam questions on this topic or skill.</a:t>
            </a:r>
          </a:p>
          <a:p>
            <a:endParaRPr lang="en-US" dirty="0"/>
          </a:p>
        </p:txBody>
      </p:sp>
      <p:grpSp>
        <p:nvGrpSpPr>
          <p:cNvPr id="25" name="Group 24">
            <a:extLst>
              <a:ext uri="{FF2B5EF4-FFF2-40B4-BE49-F238E27FC236}">
                <a16:creationId xmlns:a16="http://schemas.microsoft.com/office/drawing/2014/main" id="{4CCFA470-E415-DD4D-B35E-CA13D5A6E41A}"/>
              </a:ext>
            </a:extLst>
          </p:cNvPr>
          <p:cNvGrpSpPr/>
          <p:nvPr/>
        </p:nvGrpSpPr>
        <p:grpSpPr>
          <a:xfrm>
            <a:off x="0" y="5658678"/>
            <a:ext cx="12192000" cy="1199322"/>
            <a:chOff x="0" y="5658678"/>
            <a:chExt cx="12192000" cy="1199322"/>
          </a:xfrm>
        </p:grpSpPr>
        <p:sp>
          <p:nvSpPr>
            <p:cNvPr id="26" name="Rectangle 25">
              <a:extLst>
                <a:ext uri="{FF2B5EF4-FFF2-40B4-BE49-F238E27FC236}">
                  <a16:creationId xmlns:a16="http://schemas.microsoft.com/office/drawing/2014/main" id="{AC1D1188-F0E7-2544-98B5-DE5742095C69}"/>
                </a:ext>
              </a:extLst>
            </p:cNvPr>
            <p:cNvSpPr/>
            <p:nvPr/>
          </p:nvSpPr>
          <p:spPr>
            <a:xfrm>
              <a:off x="0" y="5658678"/>
              <a:ext cx="12192000" cy="1199322"/>
            </a:xfrm>
            <a:prstGeom prst="rect">
              <a:avLst/>
            </a:prstGeom>
            <a:gradFill flip="none" rotWithShape="1">
              <a:gsLst>
                <a:gs pos="81000">
                  <a:schemeClr val="bg1"/>
                </a:gs>
                <a:gs pos="0">
                  <a:schemeClr val="accent2"/>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FAC1CAD0-A47A-F345-8A9B-6181679132CF}"/>
                </a:ext>
              </a:extLst>
            </p:cNvPr>
            <p:cNvSpPr txBox="1"/>
            <p:nvPr/>
          </p:nvSpPr>
          <p:spPr>
            <a:xfrm>
              <a:off x="596348" y="6058283"/>
              <a:ext cx="4002156" cy="400110"/>
            </a:xfrm>
            <a:prstGeom prst="rect">
              <a:avLst/>
            </a:prstGeom>
            <a:noFill/>
          </p:spPr>
          <p:txBody>
            <a:bodyPr wrap="square" rtlCol="0">
              <a:spAutoFit/>
            </a:bodyPr>
            <a:lstStyle/>
            <a:p>
              <a:r>
                <a:rPr lang="en-US" sz="2000" b="1" i="1" dirty="0">
                  <a:solidFill>
                    <a:schemeClr val="bg1"/>
                  </a:solidFill>
                </a:rPr>
                <a:t>Better Future – Brighter Hope</a:t>
              </a:r>
            </a:p>
          </p:txBody>
        </p:sp>
      </p:grpSp>
      <p:sp>
        <p:nvSpPr>
          <p:cNvPr id="29" name="Rectangle 28">
            <a:extLst>
              <a:ext uri="{FF2B5EF4-FFF2-40B4-BE49-F238E27FC236}">
                <a16:creationId xmlns:a16="http://schemas.microsoft.com/office/drawing/2014/main" id="{29094B56-F6C4-41B5-9709-AB46707189F0}"/>
              </a:ext>
            </a:extLst>
          </p:cNvPr>
          <p:cNvSpPr/>
          <p:nvPr/>
        </p:nvSpPr>
        <p:spPr>
          <a:xfrm>
            <a:off x="6948384" y="53891"/>
            <a:ext cx="5418582" cy="646331"/>
          </a:xfrm>
          <a:prstGeom prst="rect">
            <a:avLst/>
          </a:prstGeom>
          <a:noFill/>
        </p:spPr>
        <p:txBody>
          <a:bodyPr wrap="square" lIns="91440" tIns="45720" rIns="91440" bIns="45720">
            <a:spAutoFit/>
          </a:bodyPr>
          <a:lstStyle/>
          <a:p>
            <a:pPr algn="ctr"/>
            <a:r>
              <a:rPr lang="en-GB" sz="3600" dirty="0">
                <a:ln w="0"/>
                <a:effectLst>
                  <a:outerShdw blurRad="38100" dist="19050" dir="2700000" algn="tl" rotWithShape="0">
                    <a:schemeClr val="dk1">
                      <a:alpha val="40000"/>
                    </a:schemeClr>
                  </a:outerShdw>
                </a:effectLst>
                <a:latin typeface="Helvetica Light" panose="020B0403020202020204" pitchFamily="34" charset="0"/>
              </a:rPr>
              <a:t>Re-visit</a:t>
            </a:r>
            <a:endParaRPr lang="en-GB" sz="3600" cap="none" spc="0" dirty="0">
              <a:ln w="0"/>
              <a:solidFill>
                <a:schemeClr val="tx1"/>
              </a:solidFill>
              <a:effectLst>
                <a:outerShdw blurRad="38100" dist="19050" dir="2700000" algn="tl" rotWithShape="0">
                  <a:schemeClr val="dk1">
                    <a:alpha val="40000"/>
                  </a:schemeClr>
                </a:outerShdw>
              </a:effectLst>
              <a:latin typeface="Helvetica Light" panose="020B0403020202020204" pitchFamily="34" charset="0"/>
            </a:endParaRPr>
          </a:p>
        </p:txBody>
      </p:sp>
    </p:spTree>
    <p:extLst>
      <p:ext uri="{BB962C8B-B14F-4D97-AF65-F5344CB8AC3E}">
        <p14:creationId xmlns:p14="http://schemas.microsoft.com/office/powerpoint/2010/main" val="38626583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A3D0D200-8917-4342-9065-C3E9E8149324}"/>
              </a:ext>
            </a:extLst>
          </p:cNvPr>
          <p:cNvSpPr/>
          <p:nvPr/>
        </p:nvSpPr>
        <p:spPr>
          <a:xfrm>
            <a:off x="1876818" y="1336719"/>
            <a:ext cx="1770798" cy="901148"/>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CHUNK</a:t>
            </a:r>
          </a:p>
          <a:p>
            <a:pPr algn="ctr"/>
            <a:r>
              <a:rPr lang="en-GB" sz="2800" b="1" dirty="0">
                <a:solidFill>
                  <a:schemeClr val="tx1"/>
                </a:solidFill>
              </a:rPr>
              <a:t>IT</a:t>
            </a:r>
          </a:p>
        </p:txBody>
      </p:sp>
      <p:sp>
        <p:nvSpPr>
          <p:cNvPr id="6" name="Rectangle: Rounded Corners 5">
            <a:extLst>
              <a:ext uri="{FF2B5EF4-FFF2-40B4-BE49-F238E27FC236}">
                <a16:creationId xmlns:a16="http://schemas.microsoft.com/office/drawing/2014/main" id="{735A6091-AB4D-415F-980F-90C9007B6BB8}"/>
              </a:ext>
            </a:extLst>
          </p:cNvPr>
          <p:cNvSpPr/>
          <p:nvPr/>
        </p:nvSpPr>
        <p:spPr>
          <a:xfrm>
            <a:off x="8067819" y="1347913"/>
            <a:ext cx="2824769" cy="901148"/>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SPEAK</a:t>
            </a:r>
          </a:p>
          <a:p>
            <a:pPr algn="ctr"/>
            <a:r>
              <a:rPr lang="en-GB" sz="2800" b="1" dirty="0">
                <a:solidFill>
                  <a:schemeClr val="tx1"/>
                </a:solidFill>
              </a:rPr>
              <a:t>IT</a:t>
            </a:r>
          </a:p>
        </p:txBody>
      </p:sp>
      <p:sp>
        <p:nvSpPr>
          <p:cNvPr id="7" name="Rectangle: Rounded Corners 6">
            <a:extLst>
              <a:ext uri="{FF2B5EF4-FFF2-40B4-BE49-F238E27FC236}">
                <a16:creationId xmlns:a16="http://schemas.microsoft.com/office/drawing/2014/main" id="{89571396-475A-4AA5-8DDF-168DC09A1DAC}"/>
              </a:ext>
            </a:extLst>
          </p:cNvPr>
          <p:cNvSpPr/>
          <p:nvPr/>
        </p:nvSpPr>
        <p:spPr>
          <a:xfrm>
            <a:off x="5997779" y="1324041"/>
            <a:ext cx="1951517" cy="901148"/>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WRITE</a:t>
            </a:r>
          </a:p>
          <a:p>
            <a:pPr algn="ctr"/>
            <a:r>
              <a:rPr lang="en-GB" sz="2800" b="1" dirty="0">
                <a:solidFill>
                  <a:schemeClr val="tx1"/>
                </a:solidFill>
              </a:rPr>
              <a:t>IT</a:t>
            </a:r>
          </a:p>
        </p:txBody>
      </p:sp>
      <p:sp>
        <p:nvSpPr>
          <p:cNvPr id="8" name="Rectangle: Rounded Corners 7">
            <a:extLst>
              <a:ext uri="{FF2B5EF4-FFF2-40B4-BE49-F238E27FC236}">
                <a16:creationId xmlns:a16="http://schemas.microsoft.com/office/drawing/2014/main" id="{399C2D12-5BAC-4476-9B73-2FEEA27D926A}"/>
              </a:ext>
            </a:extLst>
          </p:cNvPr>
          <p:cNvSpPr/>
          <p:nvPr/>
        </p:nvSpPr>
        <p:spPr>
          <a:xfrm>
            <a:off x="3775746" y="1347913"/>
            <a:ext cx="2078387" cy="901148"/>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RE-LEARN</a:t>
            </a:r>
          </a:p>
          <a:p>
            <a:pPr algn="ctr"/>
            <a:r>
              <a:rPr lang="en-GB" sz="2800" b="1" dirty="0">
                <a:solidFill>
                  <a:schemeClr val="tx1"/>
                </a:solidFill>
              </a:rPr>
              <a:t>IT</a:t>
            </a:r>
          </a:p>
        </p:txBody>
      </p:sp>
      <p:sp>
        <p:nvSpPr>
          <p:cNvPr id="12" name="Arrow: Right 11">
            <a:extLst>
              <a:ext uri="{FF2B5EF4-FFF2-40B4-BE49-F238E27FC236}">
                <a16:creationId xmlns:a16="http://schemas.microsoft.com/office/drawing/2014/main" id="{62277A18-7DED-4063-A452-126D1FC81228}"/>
              </a:ext>
            </a:extLst>
          </p:cNvPr>
          <p:cNvSpPr/>
          <p:nvPr/>
        </p:nvSpPr>
        <p:spPr>
          <a:xfrm>
            <a:off x="3511826" y="1574569"/>
            <a:ext cx="609600" cy="490330"/>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Arrow: Right 13">
            <a:extLst>
              <a:ext uri="{FF2B5EF4-FFF2-40B4-BE49-F238E27FC236}">
                <a16:creationId xmlns:a16="http://schemas.microsoft.com/office/drawing/2014/main" id="{9E26C73A-4740-49D2-A771-9FC8364BAFAF}"/>
              </a:ext>
            </a:extLst>
          </p:cNvPr>
          <p:cNvSpPr/>
          <p:nvPr/>
        </p:nvSpPr>
        <p:spPr>
          <a:xfrm>
            <a:off x="7628257" y="1558004"/>
            <a:ext cx="671813" cy="490330"/>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Arrow: Right 14">
            <a:extLst>
              <a:ext uri="{FF2B5EF4-FFF2-40B4-BE49-F238E27FC236}">
                <a16:creationId xmlns:a16="http://schemas.microsoft.com/office/drawing/2014/main" id="{DB590967-1AC8-4167-9410-566A7EE53C16}"/>
              </a:ext>
            </a:extLst>
          </p:cNvPr>
          <p:cNvSpPr/>
          <p:nvPr/>
        </p:nvSpPr>
        <p:spPr>
          <a:xfrm>
            <a:off x="5630510" y="1558004"/>
            <a:ext cx="609600" cy="490330"/>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Rectangle: Rounded Corners 17">
            <a:extLst>
              <a:ext uri="{FF2B5EF4-FFF2-40B4-BE49-F238E27FC236}">
                <a16:creationId xmlns:a16="http://schemas.microsoft.com/office/drawing/2014/main" id="{B6D5AC65-5DEC-4BF8-9D33-57BAFA9845D1}"/>
              </a:ext>
            </a:extLst>
          </p:cNvPr>
          <p:cNvSpPr/>
          <p:nvPr/>
        </p:nvSpPr>
        <p:spPr>
          <a:xfrm>
            <a:off x="1897156" y="2302749"/>
            <a:ext cx="1770798" cy="3171768"/>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TextBox 18">
            <a:extLst>
              <a:ext uri="{FF2B5EF4-FFF2-40B4-BE49-F238E27FC236}">
                <a16:creationId xmlns:a16="http://schemas.microsoft.com/office/drawing/2014/main" id="{7F1F96EF-B46E-406C-9102-34B64A9F901A}"/>
              </a:ext>
            </a:extLst>
          </p:cNvPr>
          <p:cNvSpPr txBox="1"/>
          <p:nvPr/>
        </p:nvSpPr>
        <p:spPr>
          <a:xfrm>
            <a:off x="1932062" y="2550129"/>
            <a:ext cx="1770798" cy="2462213"/>
          </a:xfrm>
          <a:prstGeom prst="rect">
            <a:avLst/>
          </a:prstGeom>
          <a:noFill/>
        </p:spPr>
        <p:txBody>
          <a:bodyPr wrap="square" rtlCol="0">
            <a:spAutoFit/>
          </a:bodyPr>
          <a:lstStyle/>
          <a:p>
            <a:r>
              <a:rPr lang="en-GB" sz="1400" dirty="0"/>
              <a:t>Split the Thinkit into manageable chunks.</a:t>
            </a:r>
          </a:p>
          <a:p>
            <a:endParaRPr lang="en-GB" sz="1400" dirty="0"/>
          </a:p>
          <a:p>
            <a:endParaRPr lang="en-GB" sz="1400" dirty="0"/>
          </a:p>
          <a:p>
            <a:r>
              <a:rPr lang="en-GB" sz="1400" dirty="0"/>
              <a:t>Choose a chunk at a time to memorise. </a:t>
            </a:r>
          </a:p>
          <a:p>
            <a:endParaRPr lang="en-GB" sz="1400" dirty="0"/>
          </a:p>
          <a:p>
            <a:endParaRPr lang="en-GB" sz="1400" dirty="0"/>
          </a:p>
          <a:p>
            <a:r>
              <a:rPr lang="en-GB" sz="1400" dirty="0"/>
              <a:t>Start with the most important or the most difficult.</a:t>
            </a:r>
          </a:p>
        </p:txBody>
      </p:sp>
      <p:sp>
        <p:nvSpPr>
          <p:cNvPr id="20" name="Rectangle: Rounded Corners 19">
            <a:extLst>
              <a:ext uri="{FF2B5EF4-FFF2-40B4-BE49-F238E27FC236}">
                <a16:creationId xmlns:a16="http://schemas.microsoft.com/office/drawing/2014/main" id="{E1BE5732-CD5D-4566-897C-EFDAD1B26E7B}"/>
              </a:ext>
            </a:extLst>
          </p:cNvPr>
          <p:cNvSpPr/>
          <p:nvPr/>
        </p:nvSpPr>
        <p:spPr>
          <a:xfrm>
            <a:off x="3775746" y="2302749"/>
            <a:ext cx="2078387" cy="3138709"/>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fr-FR" sz="1400" dirty="0">
              <a:solidFill>
                <a:schemeClr val="tx1"/>
              </a:solidFill>
            </a:endParaRPr>
          </a:p>
          <a:p>
            <a:r>
              <a:rPr lang="fr-FR" sz="1400" dirty="0" err="1">
                <a:solidFill>
                  <a:schemeClr val="tx1"/>
                </a:solidFill>
              </a:rPr>
              <a:t>Re-read</a:t>
            </a:r>
            <a:r>
              <a:rPr lang="fr-FR" sz="1400" dirty="0">
                <a:solidFill>
                  <a:schemeClr val="tx1"/>
                </a:solidFill>
              </a:rPr>
              <a:t> </a:t>
            </a:r>
            <a:r>
              <a:rPr lang="fr-FR" sz="1400" dirty="0" err="1">
                <a:solidFill>
                  <a:schemeClr val="tx1"/>
                </a:solidFill>
              </a:rPr>
              <a:t>your</a:t>
            </a:r>
            <a:r>
              <a:rPr lang="fr-FR" sz="1400" dirty="0">
                <a:solidFill>
                  <a:schemeClr val="tx1"/>
                </a:solidFill>
              </a:rPr>
              <a:t> notes on the </a:t>
            </a:r>
            <a:r>
              <a:rPr lang="fr-FR" sz="1400" dirty="0" err="1">
                <a:solidFill>
                  <a:schemeClr val="tx1"/>
                </a:solidFill>
              </a:rPr>
              <a:t>chosen</a:t>
            </a:r>
            <a:r>
              <a:rPr lang="fr-FR" sz="1400" dirty="0">
                <a:solidFill>
                  <a:schemeClr val="tx1"/>
                </a:solidFill>
              </a:rPr>
              <a:t> topic.</a:t>
            </a:r>
          </a:p>
          <a:p>
            <a:endParaRPr lang="fr-FR" sz="1400" dirty="0">
              <a:solidFill>
                <a:schemeClr val="tx1"/>
              </a:solidFill>
            </a:endParaRPr>
          </a:p>
          <a:p>
            <a:r>
              <a:rPr lang="fr-FR" sz="1400" dirty="0">
                <a:solidFill>
                  <a:schemeClr val="tx1"/>
                </a:solidFill>
              </a:rPr>
              <a:t>Do </a:t>
            </a:r>
            <a:r>
              <a:rPr lang="fr-FR" sz="1400" dirty="0" err="1">
                <a:solidFill>
                  <a:schemeClr val="tx1"/>
                </a:solidFill>
              </a:rPr>
              <a:t>some</a:t>
            </a:r>
            <a:r>
              <a:rPr lang="fr-FR" sz="1400" dirty="0">
                <a:solidFill>
                  <a:schemeClr val="tx1"/>
                </a:solidFill>
              </a:rPr>
              <a:t> </a:t>
            </a:r>
            <a:r>
              <a:rPr lang="fr-FR" sz="1400" dirty="0" err="1">
                <a:solidFill>
                  <a:schemeClr val="tx1"/>
                </a:solidFill>
              </a:rPr>
              <a:t>wider</a:t>
            </a:r>
            <a:r>
              <a:rPr lang="fr-FR" sz="1400" dirty="0">
                <a:solidFill>
                  <a:schemeClr val="tx1"/>
                </a:solidFill>
              </a:rPr>
              <a:t> </a:t>
            </a:r>
            <a:r>
              <a:rPr lang="fr-FR" sz="1400" dirty="0" err="1">
                <a:solidFill>
                  <a:schemeClr val="tx1"/>
                </a:solidFill>
              </a:rPr>
              <a:t>research</a:t>
            </a:r>
            <a:r>
              <a:rPr lang="fr-FR" sz="1400" dirty="0">
                <a:solidFill>
                  <a:schemeClr val="tx1"/>
                </a:solidFill>
              </a:rPr>
              <a:t> on the internet </a:t>
            </a:r>
            <a:r>
              <a:rPr lang="fr-FR" sz="1400" dirty="0" err="1">
                <a:solidFill>
                  <a:schemeClr val="tx1"/>
                </a:solidFill>
              </a:rPr>
              <a:t>until</a:t>
            </a:r>
            <a:r>
              <a:rPr lang="fr-FR" sz="1400" dirty="0">
                <a:solidFill>
                  <a:schemeClr val="tx1"/>
                </a:solidFill>
              </a:rPr>
              <a:t> </a:t>
            </a:r>
            <a:r>
              <a:rPr lang="fr-FR" sz="1400" dirty="0" err="1">
                <a:solidFill>
                  <a:schemeClr val="tx1"/>
                </a:solidFill>
              </a:rPr>
              <a:t>you</a:t>
            </a:r>
            <a:r>
              <a:rPr lang="fr-FR" sz="1400" dirty="0">
                <a:solidFill>
                  <a:schemeClr val="tx1"/>
                </a:solidFill>
              </a:rPr>
              <a:t> </a:t>
            </a:r>
            <a:r>
              <a:rPr lang="fr-FR" sz="1400" dirty="0" err="1">
                <a:solidFill>
                  <a:schemeClr val="tx1"/>
                </a:solidFill>
              </a:rPr>
              <a:t>understand</a:t>
            </a:r>
            <a:r>
              <a:rPr lang="fr-FR" sz="1400" dirty="0">
                <a:solidFill>
                  <a:schemeClr val="tx1"/>
                </a:solidFill>
              </a:rPr>
              <a:t> </a:t>
            </a:r>
            <a:r>
              <a:rPr lang="fr-FR" sz="1400" dirty="0" err="1">
                <a:solidFill>
                  <a:schemeClr val="tx1"/>
                </a:solidFill>
              </a:rPr>
              <a:t>it</a:t>
            </a:r>
            <a:r>
              <a:rPr lang="fr-FR" sz="1400" dirty="0">
                <a:solidFill>
                  <a:schemeClr val="tx1"/>
                </a:solidFill>
              </a:rPr>
              <a:t>.</a:t>
            </a:r>
          </a:p>
          <a:p>
            <a:endParaRPr lang="fr-FR" sz="1400" dirty="0">
              <a:solidFill>
                <a:schemeClr val="tx1"/>
              </a:solidFill>
            </a:endParaRPr>
          </a:p>
          <a:p>
            <a:r>
              <a:rPr lang="fr-FR" sz="1400" dirty="0">
                <a:solidFill>
                  <a:schemeClr val="tx1"/>
                </a:solidFill>
              </a:rPr>
              <a:t>Use: </a:t>
            </a:r>
            <a:r>
              <a:rPr lang="fr-FR" sz="1400" dirty="0" err="1">
                <a:solidFill>
                  <a:schemeClr val="tx1"/>
                </a:solidFill>
              </a:rPr>
              <a:t>Thinkit</a:t>
            </a:r>
            <a:r>
              <a:rPr lang="fr-FR" sz="1400" dirty="0">
                <a:solidFill>
                  <a:schemeClr val="tx1"/>
                </a:solidFill>
              </a:rPr>
              <a:t>/</a:t>
            </a:r>
            <a:r>
              <a:rPr lang="fr-FR" sz="1400" dirty="0" err="1">
                <a:solidFill>
                  <a:schemeClr val="tx1"/>
                </a:solidFill>
              </a:rPr>
              <a:t>Graspit</a:t>
            </a:r>
            <a:r>
              <a:rPr lang="fr-FR" sz="1400" dirty="0">
                <a:solidFill>
                  <a:schemeClr val="tx1"/>
                </a:solidFill>
              </a:rPr>
              <a:t>/</a:t>
            </a:r>
            <a:r>
              <a:rPr lang="fr-FR" sz="1400" dirty="0" err="1">
                <a:solidFill>
                  <a:schemeClr val="tx1"/>
                </a:solidFill>
              </a:rPr>
              <a:t>Knowit</a:t>
            </a:r>
            <a:endParaRPr lang="fr-FR" sz="1400" dirty="0">
              <a:solidFill>
                <a:schemeClr val="tx1"/>
              </a:solidFill>
            </a:endParaRPr>
          </a:p>
          <a:p>
            <a:r>
              <a:rPr lang="fr-FR" sz="1400" dirty="0">
                <a:solidFill>
                  <a:schemeClr val="tx1"/>
                </a:solidFill>
              </a:rPr>
              <a:t>Independence</a:t>
            </a:r>
          </a:p>
          <a:p>
            <a:r>
              <a:rPr lang="fr-FR" sz="1400" dirty="0">
                <a:solidFill>
                  <a:schemeClr val="tx1"/>
                </a:solidFill>
              </a:rPr>
              <a:t>Apps etc.</a:t>
            </a:r>
          </a:p>
          <a:p>
            <a:pPr algn="ctr"/>
            <a:endParaRPr lang="en-GB" dirty="0"/>
          </a:p>
        </p:txBody>
      </p:sp>
      <p:sp>
        <p:nvSpPr>
          <p:cNvPr id="22" name="Rectangle: Rounded Corners 21">
            <a:extLst>
              <a:ext uri="{FF2B5EF4-FFF2-40B4-BE49-F238E27FC236}">
                <a16:creationId xmlns:a16="http://schemas.microsoft.com/office/drawing/2014/main" id="{8AE6EE38-2D87-4FE5-B572-E812B9D8A3AE}"/>
              </a:ext>
            </a:extLst>
          </p:cNvPr>
          <p:cNvSpPr/>
          <p:nvPr/>
        </p:nvSpPr>
        <p:spPr>
          <a:xfrm>
            <a:off x="5999906" y="2302749"/>
            <a:ext cx="1951517" cy="3138710"/>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Rectangle: Rounded Corners 23">
            <a:extLst>
              <a:ext uri="{FF2B5EF4-FFF2-40B4-BE49-F238E27FC236}">
                <a16:creationId xmlns:a16="http://schemas.microsoft.com/office/drawing/2014/main" id="{A6BA6505-37B4-4215-9904-BC2CAF9E21EA}"/>
              </a:ext>
            </a:extLst>
          </p:cNvPr>
          <p:cNvSpPr/>
          <p:nvPr/>
        </p:nvSpPr>
        <p:spPr>
          <a:xfrm>
            <a:off x="8062251" y="2302750"/>
            <a:ext cx="2830337" cy="3207338"/>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TextBox 22">
            <a:extLst>
              <a:ext uri="{FF2B5EF4-FFF2-40B4-BE49-F238E27FC236}">
                <a16:creationId xmlns:a16="http://schemas.microsoft.com/office/drawing/2014/main" id="{D709D409-A197-4D48-95AB-2885963D0E93}"/>
              </a:ext>
            </a:extLst>
          </p:cNvPr>
          <p:cNvSpPr txBox="1"/>
          <p:nvPr/>
        </p:nvSpPr>
        <p:spPr>
          <a:xfrm>
            <a:off x="6042832" y="2442408"/>
            <a:ext cx="1928389" cy="2677656"/>
          </a:xfrm>
          <a:prstGeom prst="rect">
            <a:avLst/>
          </a:prstGeom>
          <a:noFill/>
        </p:spPr>
        <p:txBody>
          <a:bodyPr wrap="square" rtlCol="0">
            <a:spAutoFit/>
          </a:bodyPr>
          <a:lstStyle/>
          <a:p>
            <a:r>
              <a:rPr lang="en-GB" sz="1400" dirty="0"/>
              <a:t>Write a detailed description or an explanation about everything you</a:t>
            </a:r>
          </a:p>
          <a:p>
            <a:r>
              <a:rPr lang="en-GB" sz="1400" dirty="0"/>
              <a:t> know about this topic. Try to do this without your notes.</a:t>
            </a:r>
          </a:p>
          <a:p>
            <a:r>
              <a:rPr lang="en-GB" sz="1400" dirty="0"/>
              <a:t>Topic on a page </a:t>
            </a:r>
          </a:p>
          <a:p>
            <a:r>
              <a:rPr lang="en-GB" sz="1400" dirty="0"/>
              <a:t>Write key facts you need to memorise </a:t>
            </a:r>
          </a:p>
          <a:p>
            <a:r>
              <a:rPr lang="en-GB" sz="1400" dirty="0"/>
              <a:t>over and over until you have memorised them.</a:t>
            </a:r>
          </a:p>
        </p:txBody>
      </p:sp>
      <p:sp>
        <p:nvSpPr>
          <p:cNvPr id="2" name="Rectangle 1">
            <a:extLst>
              <a:ext uri="{FF2B5EF4-FFF2-40B4-BE49-F238E27FC236}">
                <a16:creationId xmlns:a16="http://schemas.microsoft.com/office/drawing/2014/main" id="{ABDD39F1-AEB2-4C02-A773-263F9D04330A}"/>
              </a:ext>
            </a:extLst>
          </p:cNvPr>
          <p:cNvSpPr/>
          <p:nvPr/>
        </p:nvSpPr>
        <p:spPr>
          <a:xfrm>
            <a:off x="6973537" y="237563"/>
            <a:ext cx="5418582" cy="646331"/>
          </a:xfrm>
          <a:prstGeom prst="rect">
            <a:avLst/>
          </a:prstGeom>
          <a:noFill/>
        </p:spPr>
        <p:txBody>
          <a:bodyPr wrap="square" lIns="91440" tIns="45720" rIns="91440" bIns="45720">
            <a:spAutoFit/>
          </a:bodyPr>
          <a:lstStyle/>
          <a:p>
            <a:pPr algn="ctr"/>
            <a:r>
              <a:rPr lang="en-GB" sz="3600" dirty="0">
                <a:ln w="0"/>
                <a:effectLst>
                  <a:outerShdw blurRad="38100" dist="19050" dir="2700000" algn="tl" rotWithShape="0">
                    <a:schemeClr val="dk1">
                      <a:alpha val="40000"/>
                    </a:schemeClr>
                  </a:outerShdw>
                </a:effectLst>
                <a:latin typeface="Helvetica Light" panose="020B0403020202020204" pitchFamily="34" charset="0"/>
              </a:rPr>
              <a:t>Re-visit</a:t>
            </a:r>
            <a:endParaRPr lang="en-GB" sz="3600" cap="none" spc="0" dirty="0">
              <a:ln w="0"/>
              <a:solidFill>
                <a:schemeClr val="tx1"/>
              </a:solidFill>
              <a:effectLst>
                <a:outerShdw blurRad="38100" dist="19050" dir="2700000" algn="tl" rotWithShape="0">
                  <a:schemeClr val="dk1">
                    <a:alpha val="40000"/>
                  </a:schemeClr>
                </a:outerShdw>
              </a:effectLst>
              <a:latin typeface="Helvetica Light" panose="020B0403020202020204" pitchFamily="34" charset="0"/>
            </a:endParaRPr>
          </a:p>
        </p:txBody>
      </p:sp>
      <p:sp>
        <p:nvSpPr>
          <p:cNvPr id="21" name="TextBox 20">
            <a:extLst>
              <a:ext uri="{FF2B5EF4-FFF2-40B4-BE49-F238E27FC236}">
                <a16:creationId xmlns:a16="http://schemas.microsoft.com/office/drawing/2014/main" id="{5CCC1541-5EAB-4A07-AAC5-DE4C684D819C}"/>
              </a:ext>
            </a:extLst>
          </p:cNvPr>
          <p:cNvSpPr txBox="1"/>
          <p:nvPr/>
        </p:nvSpPr>
        <p:spPr>
          <a:xfrm>
            <a:off x="8173079" y="2483024"/>
            <a:ext cx="2810539" cy="3416320"/>
          </a:xfrm>
          <a:prstGeom prst="rect">
            <a:avLst/>
          </a:prstGeom>
          <a:noFill/>
        </p:spPr>
        <p:txBody>
          <a:bodyPr wrap="square" rtlCol="0">
            <a:spAutoFit/>
          </a:bodyPr>
          <a:lstStyle/>
          <a:p>
            <a:r>
              <a:rPr lang="en-GB" sz="1400" dirty="0"/>
              <a:t>Give a verbal explanation about this topic as if you were teaching it.</a:t>
            </a:r>
          </a:p>
          <a:p>
            <a:endParaRPr lang="en-GB" sz="1400" dirty="0"/>
          </a:p>
          <a:p>
            <a:r>
              <a:rPr lang="en-GB" sz="1400" dirty="0"/>
              <a:t>Repeat facts you need to remember 20 times.</a:t>
            </a:r>
          </a:p>
          <a:p>
            <a:endParaRPr lang="en-GB" sz="1400" dirty="0"/>
          </a:p>
          <a:p>
            <a:r>
              <a:rPr lang="en-GB" sz="1400" dirty="0"/>
              <a:t>Record key facts about this topic onto your phone.</a:t>
            </a:r>
          </a:p>
          <a:p>
            <a:endParaRPr lang="en-GB" sz="1400" dirty="0"/>
          </a:p>
          <a:p>
            <a:r>
              <a:rPr lang="en-GB" sz="1400" dirty="0"/>
              <a:t>Say what you’ve learnt from memory, using the Thinkit images to prompt you.</a:t>
            </a:r>
          </a:p>
          <a:p>
            <a:endParaRPr lang="en-GB" sz="1600" dirty="0"/>
          </a:p>
          <a:p>
            <a:endParaRPr lang="en-GB" sz="1600" dirty="0"/>
          </a:p>
          <a:p>
            <a:r>
              <a:rPr lang="en-GB" sz="1600" dirty="0"/>
              <a:t>-</a:t>
            </a:r>
          </a:p>
        </p:txBody>
      </p:sp>
      <p:pic>
        <p:nvPicPr>
          <p:cNvPr id="25" name="Picture 24" descr="A close up of a sign&#10;&#10;Description generated with high confidence">
            <a:extLst>
              <a:ext uri="{FF2B5EF4-FFF2-40B4-BE49-F238E27FC236}">
                <a16:creationId xmlns:a16="http://schemas.microsoft.com/office/drawing/2014/main" id="{1C3883F1-7956-4484-BE5C-782A247C1548}"/>
              </a:ext>
            </a:extLst>
          </p:cNvPr>
          <p:cNvPicPr>
            <a:picLocks noChangeAspect="1"/>
          </p:cNvPicPr>
          <p:nvPr/>
        </p:nvPicPr>
        <p:blipFill rotWithShape="1">
          <a:blip r:embed="rId2">
            <a:extLst>
              <a:ext uri="{28A0092B-C50C-407E-A947-70E740481C1C}">
                <a14:useLocalDpi xmlns:a14="http://schemas.microsoft.com/office/drawing/2010/main" val="0"/>
              </a:ext>
            </a:extLst>
          </a:blip>
          <a:srcRect l="9374" t="53064" r="52602"/>
          <a:stretch/>
        </p:blipFill>
        <p:spPr>
          <a:xfrm>
            <a:off x="181374" y="1688663"/>
            <a:ext cx="1436914" cy="1098407"/>
          </a:xfrm>
          <a:prstGeom prst="rect">
            <a:avLst/>
          </a:prstGeom>
        </p:spPr>
      </p:pic>
      <p:sp>
        <p:nvSpPr>
          <p:cNvPr id="4" name="Rectangle 3">
            <a:extLst>
              <a:ext uri="{FF2B5EF4-FFF2-40B4-BE49-F238E27FC236}">
                <a16:creationId xmlns:a16="http://schemas.microsoft.com/office/drawing/2014/main" id="{AA103352-1757-4530-AB22-99C11192A575}"/>
              </a:ext>
            </a:extLst>
          </p:cNvPr>
          <p:cNvSpPr/>
          <p:nvPr/>
        </p:nvSpPr>
        <p:spPr>
          <a:xfrm>
            <a:off x="160305" y="1128284"/>
            <a:ext cx="1572867" cy="646331"/>
          </a:xfrm>
          <a:prstGeom prst="rect">
            <a:avLst/>
          </a:prstGeom>
        </p:spPr>
        <p:txBody>
          <a:bodyPr wrap="none">
            <a:spAutoFit/>
          </a:bodyPr>
          <a:lstStyle/>
          <a:p>
            <a:pPr algn="ctr"/>
            <a:r>
              <a:rPr lang="en-US" sz="3600" b="1" dirty="0">
                <a:ln w="0">
                  <a:solidFill>
                    <a:schemeClr val="tx1"/>
                  </a:solidFill>
                </a:ln>
                <a:solidFill>
                  <a:srgbClr val="92D050"/>
                </a:solidFill>
                <a:effectLst>
                  <a:outerShdw blurRad="38100" dist="19050" dir="2700000" algn="tl" rotWithShape="0">
                    <a:schemeClr val="dk1">
                      <a:alpha val="40000"/>
                    </a:schemeClr>
                  </a:outerShdw>
                </a:effectLst>
              </a:rPr>
              <a:t>Upload</a:t>
            </a:r>
          </a:p>
        </p:txBody>
      </p:sp>
      <p:grpSp>
        <p:nvGrpSpPr>
          <p:cNvPr id="26" name="Group 25">
            <a:extLst>
              <a:ext uri="{FF2B5EF4-FFF2-40B4-BE49-F238E27FC236}">
                <a16:creationId xmlns:a16="http://schemas.microsoft.com/office/drawing/2014/main" id="{F5E32B8A-D465-8849-BF24-E6E6DE931B83}"/>
              </a:ext>
            </a:extLst>
          </p:cNvPr>
          <p:cNvGrpSpPr/>
          <p:nvPr/>
        </p:nvGrpSpPr>
        <p:grpSpPr>
          <a:xfrm>
            <a:off x="0" y="5658678"/>
            <a:ext cx="12192000" cy="1199322"/>
            <a:chOff x="0" y="5658678"/>
            <a:chExt cx="12192000" cy="1199322"/>
          </a:xfrm>
        </p:grpSpPr>
        <p:sp>
          <p:nvSpPr>
            <p:cNvPr id="27" name="Rectangle 26">
              <a:extLst>
                <a:ext uri="{FF2B5EF4-FFF2-40B4-BE49-F238E27FC236}">
                  <a16:creationId xmlns:a16="http://schemas.microsoft.com/office/drawing/2014/main" id="{6073803F-DEBC-A94F-9BC7-6F07144C7B52}"/>
                </a:ext>
              </a:extLst>
            </p:cNvPr>
            <p:cNvSpPr/>
            <p:nvPr/>
          </p:nvSpPr>
          <p:spPr>
            <a:xfrm>
              <a:off x="0" y="5658678"/>
              <a:ext cx="12192000" cy="1199322"/>
            </a:xfrm>
            <a:prstGeom prst="rect">
              <a:avLst/>
            </a:prstGeom>
            <a:gradFill flip="none" rotWithShape="1">
              <a:gsLst>
                <a:gs pos="81000">
                  <a:schemeClr val="bg1"/>
                </a:gs>
                <a:gs pos="0">
                  <a:schemeClr val="accent2"/>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TextBox 27">
              <a:extLst>
                <a:ext uri="{FF2B5EF4-FFF2-40B4-BE49-F238E27FC236}">
                  <a16:creationId xmlns:a16="http://schemas.microsoft.com/office/drawing/2014/main" id="{0596003B-7E7D-6B41-89C8-001463954336}"/>
                </a:ext>
              </a:extLst>
            </p:cNvPr>
            <p:cNvSpPr txBox="1"/>
            <p:nvPr/>
          </p:nvSpPr>
          <p:spPr>
            <a:xfrm>
              <a:off x="596348" y="6058283"/>
              <a:ext cx="4002156" cy="400110"/>
            </a:xfrm>
            <a:prstGeom prst="rect">
              <a:avLst/>
            </a:prstGeom>
            <a:noFill/>
          </p:spPr>
          <p:txBody>
            <a:bodyPr wrap="square" rtlCol="0">
              <a:spAutoFit/>
            </a:bodyPr>
            <a:lstStyle/>
            <a:p>
              <a:r>
                <a:rPr lang="en-US" sz="2000" b="1" i="1" dirty="0">
                  <a:solidFill>
                    <a:schemeClr val="bg1"/>
                  </a:solidFill>
                </a:rPr>
                <a:t>Better Future – Brighter Hope</a:t>
              </a:r>
            </a:p>
          </p:txBody>
        </p:sp>
      </p:grpSp>
    </p:spTree>
    <p:extLst>
      <p:ext uri="{BB962C8B-B14F-4D97-AF65-F5344CB8AC3E}">
        <p14:creationId xmlns:p14="http://schemas.microsoft.com/office/powerpoint/2010/main" val="35408549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A3D0D200-8917-4342-9065-C3E9E8149324}"/>
              </a:ext>
            </a:extLst>
          </p:cNvPr>
          <p:cNvSpPr/>
          <p:nvPr/>
        </p:nvSpPr>
        <p:spPr>
          <a:xfrm>
            <a:off x="1876818" y="1491228"/>
            <a:ext cx="1770798" cy="901148"/>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Transform</a:t>
            </a:r>
          </a:p>
          <a:p>
            <a:pPr algn="ctr"/>
            <a:r>
              <a:rPr lang="en-GB" sz="2800" b="1" dirty="0">
                <a:solidFill>
                  <a:schemeClr val="tx1"/>
                </a:solidFill>
              </a:rPr>
              <a:t>IT</a:t>
            </a:r>
          </a:p>
        </p:txBody>
      </p:sp>
      <p:sp>
        <p:nvSpPr>
          <p:cNvPr id="6" name="Rectangle: Rounded Corners 5">
            <a:extLst>
              <a:ext uri="{FF2B5EF4-FFF2-40B4-BE49-F238E27FC236}">
                <a16:creationId xmlns:a16="http://schemas.microsoft.com/office/drawing/2014/main" id="{735A6091-AB4D-415F-980F-90C9007B6BB8}"/>
              </a:ext>
            </a:extLst>
          </p:cNvPr>
          <p:cNvSpPr/>
          <p:nvPr/>
        </p:nvSpPr>
        <p:spPr>
          <a:xfrm>
            <a:off x="5898019" y="1491228"/>
            <a:ext cx="2114236" cy="901148"/>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SORT</a:t>
            </a:r>
          </a:p>
          <a:p>
            <a:pPr algn="ctr"/>
            <a:r>
              <a:rPr lang="en-GB" sz="2800" b="1" dirty="0">
                <a:solidFill>
                  <a:schemeClr val="tx1"/>
                </a:solidFill>
              </a:rPr>
              <a:t>IT</a:t>
            </a:r>
          </a:p>
        </p:txBody>
      </p:sp>
      <p:sp>
        <p:nvSpPr>
          <p:cNvPr id="7" name="Rectangle: Rounded Corners 6">
            <a:extLst>
              <a:ext uri="{FF2B5EF4-FFF2-40B4-BE49-F238E27FC236}">
                <a16:creationId xmlns:a16="http://schemas.microsoft.com/office/drawing/2014/main" id="{89571396-475A-4AA5-8DDF-168DC09A1DAC}"/>
              </a:ext>
            </a:extLst>
          </p:cNvPr>
          <p:cNvSpPr/>
          <p:nvPr/>
        </p:nvSpPr>
        <p:spPr>
          <a:xfrm>
            <a:off x="8128627" y="1483656"/>
            <a:ext cx="1770798" cy="901148"/>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LINK</a:t>
            </a:r>
          </a:p>
          <a:p>
            <a:pPr algn="ctr"/>
            <a:r>
              <a:rPr lang="en-GB" sz="2800" b="1" dirty="0">
                <a:solidFill>
                  <a:schemeClr val="tx1"/>
                </a:solidFill>
              </a:rPr>
              <a:t>IT</a:t>
            </a:r>
          </a:p>
        </p:txBody>
      </p:sp>
      <p:sp>
        <p:nvSpPr>
          <p:cNvPr id="8" name="Rectangle: Rounded Corners 7">
            <a:extLst>
              <a:ext uri="{FF2B5EF4-FFF2-40B4-BE49-F238E27FC236}">
                <a16:creationId xmlns:a16="http://schemas.microsoft.com/office/drawing/2014/main" id="{399C2D12-5BAC-4476-9B73-2FEEA27D926A}"/>
              </a:ext>
            </a:extLst>
          </p:cNvPr>
          <p:cNvSpPr/>
          <p:nvPr/>
        </p:nvSpPr>
        <p:spPr>
          <a:xfrm>
            <a:off x="4010849" y="1522990"/>
            <a:ext cx="1770798" cy="901148"/>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REDUCE</a:t>
            </a:r>
          </a:p>
          <a:p>
            <a:pPr algn="ctr"/>
            <a:r>
              <a:rPr lang="en-GB" sz="2800" b="1" dirty="0">
                <a:solidFill>
                  <a:schemeClr val="tx1"/>
                </a:solidFill>
              </a:rPr>
              <a:t>IT</a:t>
            </a:r>
          </a:p>
        </p:txBody>
      </p:sp>
      <p:sp>
        <p:nvSpPr>
          <p:cNvPr id="12" name="Arrow: Right 11">
            <a:extLst>
              <a:ext uri="{FF2B5EF4-FFF2-40B4-BE49-F238E27FC236}">
                <a16:creationId xmlns:a16="http://schemas.microsoft.com/office/drawing/2014/main" id="{62277A18-7DED-4063-A452-126D1FC81228}"/>
              </a:ext>
            </a:extLst>
          </p:cNvPr>
          <p:cNvSpPr/>
          <p:nvPr/>
        </p:nvSpPr>
        <p:spPr>
          <a:xfrm>
            <a:off x="3511826" y="1749646"/>
            <a:ext cx="609600" cy="490330"/>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Arrow: Right 13">
            <a:extLst>
              <a:ext uri="{FF2B5EF4-FFF2-40B4-BE49-F238E27FC236}">
                <a16:creationId xmlns:a16="http://schemas.microsoft.com/office/drawing/2014/main" id="{9E26C73A-4740-49D2-A771-9FC8364BAFAF}"/>
              </a:ext>
            </a:extLst>
          </p:cNvPr>
          <p:cNvSpPr/>
          <p:nvPr/>
        </p:nvSpPr>
        <p:spPr>
          <a:xfrm>
            <a:off x="7628258" y="1733081"/>
            <a:ext cx="609600" cy="490330"/>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Arrow: Right 14">
            <a:extLst>
              <a:ext uri="{FF2B5EF4-FFF2-40B4-BE49-F238E27FC236}">
                <a16:creationId xmlns:a16="http://schemas.microsoft.com/office/drawing/2014/main" id="{DB590967-1AC8-4167-9410-566A7EE53C16}"/>
              </a:ext>
            </a:extLst>
          </p:cNvPr>
          <p:cNvSpPr/>
          <p:nvPr/>
        </p:nvSpPr>
        <p:spPr>
          <a:xfrm>
            <a:off x="5630510" y="1733081"/>
            <a:ext cx="609600" cy="490330"/>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Rectangle: Rounded Corners 17">
            <a:extLst>
              <a:ext uri="{FF2B5EF4-FFF2-40B4-BE49-F238E27FC236}">
                <a16:creationId xmlns:a16="http://schemas.microsoft.com/office/drawing/2014/main" id="{B6D5AC65-5DEC-4BF8-9D33-57BAFA9845D1}"/>
              </a:ext>
            </a:extLst>
          </p:cNvPr>
          <p:cNvSpPr/>
          <p:nvPr/>
        </p:nvSpPr>
        <p:spPr>
          <a:xfrm>
            <a:off x="1876818" y="2690550"/>
            <a:ext cx="1770798" cy="2855366"/>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TextBox 18">
            <a:extLst>
              <a:ext uri="{FF2B5EF4-FFF2-40B4-BE49-F238E27FC236}">
                <a16:creationId xmlns:a16="http://schemas.microsoft.com/office/drawing/2014/main" id="{7F1F96EF-B46E-406C-9102-34B64A9F901A}"/>
              </a:ext>
            </a:extLst>
          </p:cNvPr>
          <p:cNvSpPr txBox="1"/>
          <p:nvPr/>
        </p:nvSpPr>
        <p:spPr>
          <a:xfrm>
            <a:off x="1931391" y="2797640"/>
            <a:ext cx="1770798" cy="2462213"/>
          </a:xfrm>
          <a:prstGeom prst="rect">
            <a:avLst/>
          </a:prstGeom>
          <a:noFill/>
        </p:spPr>
        <p:txBody>
          <a:bodyPr wrap="square" rtlCol="0">
            <a:spAutoFit/>
          </a:bodyPr>
          <a:lstStyle/>
          <a:p>
            <a:r>
              <a:rPr lang="en-GB" sz="1400" dirty="0"/>
              <a:t>Transform key facts into </a:t>
            </a:r>
            <a:r>
              <a:rPr lang="en-GB" sz="1400" dirty="0" err="1"/>
              <a:t>ia</a:t>
            </a:r>
            <a:r>
              <a:rPr lang="en-GB" sz="1400" dirty="0"/>
              <a:t> series of images.</a:t>
            </a:r>
          </a:p>
          <a:p>
            <a:endParaRPr lang="en-GB" sz="1400" dirty="0"/>
          </a:p>
          <a:p>
            <a:r>
              <a:rPr lang="en-GB" sz="1400" dirty="0"/>
              <a:t>Transform what you have learnt  into a diagram.</a:t>
            </a:r>
          </a:p>
          <a:p>
            <a:endParaRPr lang="en-GB" sz="1400" dirty="0"/>
          </a:p>
          <a:p>
            <a:r>
              <a:rPr lang="en-GB" sz="1400" dirty="0"/>
              <a:t>Transform your learning into a poem or a story.</a:t>
            </a:r>
          </a:p>
        </p:txBody>
      </p:sp>
      <p:sp>
        <p:nvSpPr>
          <p:cNvPr id="20" name="Rectangle: Rounded Corners 19">
            <a:extLst>
              <a:ext uri="{FF2B5EF4-FFF2-40B4-BE49-F238E27FC236}">
                <a16:creationId xmlns:a16="http://schemas.microsoft.com/office/drawing/2014/main" id="{E1BE5732-CD5D-4566-897C-EFDAD1B26E7B}"/>
              </a:ext>
            </a:extLst>
          </p:cNvPr>
          <p:cNvSpPr/>
          <p:nvPr/>
        </p:nvSpPr>
        <p:spPr>
          <a:xfrm>
            <a:off x="3897968" y="2637544"/>
            <a:ext cx="1770798" cy="2908371"/>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2" name="Rectangle: Rounded Corners 21">
            <a:extLst>
              <a:ext uri="{FF2B5EF4-FFF2-40B4-BE49-F238E27FC236}">
                <a16:creationId xmlns:a16="http://schemas.microsoft.com/office/drawing/2014/main" id="{8AE6EE38-2D87-4FE5-B572-E812B9D8A3AE}"/>
              </a:ext>
            </a:extLst>
          </p:cNvPr>
          <p:cNvSpPr/>
          <p:nvPr/>
        </p:nvSpPr>
        <p:spPr>
          <a:xfrm>
            <a:off x="5884744" y="2465264"/>
            <a:ext cx="2127511" cy="3087277"/>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TextBox 20">
            <a:extLst>
              <a:ext uri="{FF2B5EF4-FFF2-40B4-BE49-F238E27FC236}">
                <a16:creationId xmlns:a16="http://schemas.microsoft.com/office/drawing/2014/main" id="{5CCC1541-5EAB-4A07-AAC5-DE4C684D819C}"/>
              </a:ext>
            </a:extLst>
          </p:cNvPr>
          <p:cNvSpPr txBox="1"/>
          <p:nvPr/>
        </p:nvSpPr>
        <p:spPr>
          <a:xfrm>
            <a:off x="6001115" y="2604676"/>
            <a:ext cx="2127512" cy="2677656"/>
          </a:xfrm>
          <a:prstGeom prst="rect">
            <a:avLst/>
          </a:prstGeom>
          <a:noFill/>
        </p:spPr>
        <p:txBody>
          <a:bodyPr wrap="square" rtlCol="0">
            <a:spAutoFit/>
          </a:bodyPr>
          <a:lstStyle/>
          <a:p>
            <a:r>
              <a:rPr lang="en-GB" sz="1400" dirty="0"/>
              <a:t>Use the ranking template to rank the most important facts from this topic.</a:t>
            </a:r>
          </a:p>
          <a:p>
            <a:endParaRPr lang="en-GB" sz="1400" dirty="0"/>
          </a:p>
          <a:p>
            <a:r>
              <a:rPr lang="en-GB" sz="1400" dirty="0"/>
              <a:t>What is the most difficult point to remember? Why?</a:t>
            </a:r>
          </a:p>
          <a:p>
            <a:endParaRPr lang="en-GB" sz="1400" dirty="0"/>
          </a:p>
          <a:p>
            <a:r>
              <a:rPr lang="en-GB" sz="1400" dirty="0"/>
              <a:t>Categorise  key facts from this topic into 3 groups. You choose the group headings.</a:t>
            </a:r>
          </a:p>
        </p:txBody>
      </p:sp>
      <p:sp>
        <p:nvSpPr>
          <p:cNvPr id="24" name="Rectangle: Rounded Corners 23">
            <a:extLst>
              <a:ext uri="{FF2B5EF4-FFF2-40B4-BE49-F238E27FC236}">
                <a16:creationId xmlns:a16="http://schemas.microsoft.com/office/drawing/2014/main" id="{A6BA6505-37B4-4215-9904-BC2CAF9E21EA}"/>
              </a:ext>
            </a:extLst>
          </p:cNvPr>
          <p:cNvSpPr/>
          <p:nvPr/>
        </p:nvSpPr>
        <p:spPr>
          <a:xfrm>
            <a:off x="8174176" y="2490942"/>
            <a:ext cx="1770798" cy="3061600"/>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TextBox 22">
            <a:extLst>
              <a:ext uri="{FF2B5EF4-FFF2-40B4-BE49-F238E27FC236}">
                <a16:creationId xmlns:a16="http://schemas.microsoft.com/office/drawing/2014/main" id="{D709D409-A197-4D48-95AB-2885963D0E93}"/>
              </a:ext>
            </a:extLst>
          </p:cNvPr>
          <p:cNvSpPr txBox="1"/>
          <p:nvPr/>
        </p:nvSpPr>
        <p:spPr>
          <a:xfrm>
            <a:off x="8129346" y="2959772"/>
            <a:ext cx="1913242" cy="584775"/>
          </a:xfrm>
          <a:prstGeom prst="rect">
            <a:avLst/>
          </a:prstGeom>
          <a:noFill/>
        </p:spPr>
        <p:txBody>
          <a:bodyPr wrap="square" rtlCol="0">
            <a:spAutoFit/>
          </a:bodyPr>
          <a:lstStyle/>
          <a:p>
            <a:endParaRPr lang="en-GB" sz="1600" dirty="0"/>
          </a:p>
          <a:p>
            <a:endParaRPr lang="en-GB" sz="1600" dirty="0"/>
          </a:p>
        </p:txBody>
      </p:sp>
      <p:pic>
        <p:nvPicPr>
          <p:cNvPr id="17" name="Picture 16" descr="A close up of a logo&#10;&#10;Description generated with high confidence">
            <a:extLst>
              <a:ext uri="{FF2B5EF4-FFF2-40B4-BE49-F238E27FC236}">
                <a16:creationId xmlns:a16="http://schemas.microsoft.com/office/drawing/2014/main" id="{603084F9-89A2-4035-91D8-F97897C538D0}"/>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333778" y="1714214"/>
            <a:ext cx="1058780" cy="923330"/>
          </a:xfrm>
          <a:prstGeom prst="ellipse">
            <a:avLst/>
          </a:prstGeom>
        </p:spPr>
      </p:pic>
      <p:sp>
        <p:nvSpPr>
          <p:cNvPr id="3" name="Rectangle 2">
            <a:extLst>
              <a:ext uri="{FF2B5EF4-FFF2-40B4-BE49-F238E27FC236}">
                <a16:creationId xmlns:a16="http://schemas.microsoft.com/office/drawing/2014/main" id="{89982D94-5734-44CC-9CE3-5073074CEC23}"/>
              </a:ext>
            </a:extLst>
          </p:cNvPr>
          <p:cNvSpPr/>
          <p:nvPr/>
        </p:nvSpPr>
        <p:spPr>
          <a:xfrm>
            <a:off x="0" y="1024170"/>
            <a:ext cx="1876818" cy="646331"/>
          </a:xfrm>
          <a:prstGeom prst="rect">
            <a:avLst/>
          </a:prstGeom>
        </p:spPr>
        <p:txBody>
          <a:bodyPr wrap="square">
            <a:spAutoFit/>
          </a:bodyPr>
          <a:lstStyle/>
          <a:p>
            <a:pPr algn="ctr"/>
            <a:r>
              <a:rPr lang="en-US" sz="3600" b="1" dirty="0">
                <a:ln w="0">
                  <a:solidFill>
                    <a:schemeClr val="tx1"/>
                  </a:solidFill>
                </a:ln>
                <a:solidFill>
                  <a:schemeClr val="accent1"/>
                </a:solidFill>
                <a:effectLst>
                  <a:outerShdw blurRad="38100" dist="19050" dir="2700000" algn="tl" rotWithShape="0">
                    <a:schemeClr val="dk1">
                      <a:alpha val="40000"/>
                    </a:schemeClr>
                  </a:outerShdw>
                </a:effectLst>
              </a:rPr>
              <a:t>Process</a:t>
            </a:r>
          </a:p>
        </p:txBody>
      </p:sp>
      <p:sp>
        <p:nvSpPr>
          <p:cNvPr id="4" name="TextBox 3">
            <a:extLst>
              <a:ext uri="{FF2B5EF4-FFF2-40B4-BE49-F238E27FC236}">
                <a16:creationId xmlns:a16="http://schemas.microsoft.com/office/drawing/2014/main" id="{2AD375E6-4AF2-48F7-9BCA-88E5E36A6130}"/>
              </a:ext>
            </a:extLst>
          </p:cNvPr>
          <p:cNvSpPr txBox="1"/>
          <p:nvPr/>
        </p:nvSpPr>
        <p:spPr>
          <a:xfrm>
            <a:off x="4049105" y="2719520"/>
            <a:ext cx="1619661" cy="2462213"/>
          </a:xfrm>
          <a:prstGeom prst="rect">
            <a:avLst/>
          </a:prstGeom>
          <a:noFill/>
        </p:spPr>
        <p:txBody>
          <a:bodyPr wrap="square" rtlCol="0">
            <a:spAutoFit/>
          </a:bodyPr>
          <a:lstStyle/>
          <a:p>
            <a:r>
              <a:rPr lang="fr-FR" sz="1400" dirty="0" err="1"/>
              <a:t>Reduce</a:t>
            </a:r>
            <a:r>
              <a:rPr lang="fr-FR" sz="1400" dirty="0"/>
              <a:t> </a:t>
            </a:r>
            <a:r>
              <a:rPr lang="fr-FR" sz="1400" dirty="0" err="1"/>
              <a:t>what</a:t>
            </a:r>
            <a:r>
              <a:rPr lang="fr-FR" sz="1400" dirty="0"/>
              <a:t> </a:t>
            </a:r>
            <a:r>
              <a:rPr lang="fr-FR" sz="1400" dirty="0" err="1"/>
              <a:t>you</a:t>
            </a:r>
            <a:r>
              <a:rPr lang="fr-FR" sz="1400" dirty="0"/>
              <a:t> have </a:t>
            </a:r>
            <a:r>
              <a:rPr lang="fr-FR" sz="1400" dirty="0" err="1"/>
              <a:t>learnt</a:t>
            </a:r>
            <a:r>
              <a:rPr lang="fr-FR" sz="1400" dirty="0"/>
              <a:t> about </a:t>
            </a:r>
            <a:r>
              <a:rPr lang="fr-FR" sz="1400" dirty="0" err="1"/>
              <a:t>this</a:t>
            </a:r>
            <a:r>
              <a:rPr lang="fr-FR" sz="1400" dirty="0"/>
              <a:t> topic </a:t>
            </a:r>
            <a:r>
              <a:rPr lang="fr-FR" sz="1400" dirty="0" err="1"/>
              <a:t>into</a:t>
            </a:r>
            <a:r>
              <a:rPr lang="fr-FR" sz="1400" dirty="0"/>
              <a:t> 5 </a:t>
            </a:r>
            <a:r>
              <a:rPr lang="fr-FR" sz="1400" dirty="0" err="1"/>
              <a:t>bullet</a:t>
            </a:r>
            <a:r>
              <a:rPr lang="fr-FR" sz="1400" dirty="0"/>
              <a:t> points or prompts.</a:t>
            </a:r>
          </a:p>
          <a:p>
            <a:endParaRPr lang="fr-FR" sz="1400" dirty="0"/>
          </a:p>
          <a:p>
            <a:endParaRPr lang="fr-FR" sz="1400" dirty="0"/>
          </a:p>
          <a:p>
            <a:r>
              <a:rPr lang="fr-FR" sz="1400" dirty="0" err="1"/>
              <a:t>Reduce</a:t>
            </a:r>
            <a:r>
              <a:rPr lang="fr-FR" sz="1400" dirty="0"/>
              <a:t> the 3 </a:t>
            </a:r>
            <a:r>
              <a:rPr lang="fr-FR" sz="1400" dirty="0" err="1"/>
              <a:t>most</a:t>
            </a:r>
            <a:r>
              <a:rPr lang="fr-FR" sz="1400" dirty="0"/>
              <a:t> important </a:t>
            </a:r>
            <a:r>
              <a:rPr lang="fr-FR" sz="1400" dirty="0" err="1"/>
              <a:t>facts</a:t>
            </a:r>
            <a:r>
              <a:rPr lang="fr-FR" sz="1400" dirty="0"/>
              <a:t> in </a:t>
            </a:r>
            <a:r>
              <a:rPr lang="fr-FR" sz="1400" dirty="0" err="1"/>
              <a:t>this</a:t>
            </a:r>
            <a:r>
              <a:rPr lang="fr-FR" sz="1400" dirty="0"/>
              <a:t> topic </a:t>
            </a:r>
            <a:r>
              <a:rPr lang="fr-FR" sz="1400" dirty="0" err="1"/>
              <a:t>into</a:t>
            </a:r>
            <a:r>
              <a:rPr lang="fr-FR" sz="1400" dirty="0"/>
              <a:t> 9 </a:t>
            </a:r>
            <a:r>
              <a:rPr lang="fr-FR" sz="1400" dirty="0" err="1"/>
              <a:t>words</a:t>
            </a:r>
            <a:r>
              <a:rPr lang="fr-FR" sz="1400" dirty="0"/>
              <a:t>.</a:t>
            </a:r>
          </a:p>
        </p:txBody>
      </p:sp>
      <p:sp>
        <p:nvSpPr>
          <p:cNvPr id="9" name="TextBox 8">
            <a:extLst>
              <a:ext uri="{FF2B5EF4-FFF2-40B4-BE49-F238E27FC236}">
                <a16:creationId xmlns:a16="http://schemas.microsoft.com/office/drawing/2014/main" id="{9CF209A8-A0AC-4FAA-B40C-A5AE2BAB4E8A}"/>
              </a:ext>
            </a:extLst>
          </p:cNvPr>
          <p:cNvSpPr txBox="1"/>
          <p:nvPr/>
        </p:nvSpPr>
        <p:spPr>
          <a:xfrm>
            <a:off x="8304149" y="2666727"/>
            <a:ext cx="1685655" cy="2739211"/>
          </a:xfrm>
          <a:prstGeom prst="rect">
            <a:avLst/>
          </a:prstGeom>
          <a:noFill/>
        </p:spPr>
        <p:txBody>
          <a:bodyPr wrap="square" rtlCol="0">
            <a:spAutoFit/>
          </a:bodyPr>
          <a:lstStyle/>
          <a:p>
            <a:r>
              <a:rPr lang="fr-FR" sz="1400" dirty="0" err="1"/>
              <a:t>Find</a:t>
            </a:r>
            <a:r>
              <a:rPr lang="fr-FR" sz="1400" dirty="0"/>
              <a:t> 3 links </a:t>
            </a:r>
            <a:r>
              <a:rPr lang="fr-FR" sz="1400" dirty="0" err="1"/>
              <a:t>between</a:t>
            </a:r>
            <a:r>
              <a:rPr lang="fr-FR" sz="1400" dirty="0"/>
              <a:t> </a:t>
            </a:r>
            <a:r>
              <a:rPr lang="fr-FR" sz="1400" dirty="0" err="1"/>
              <a:t>this</a:t>
            </a:r>
            <a:r>
              <a:rPr lang="fr-FR" sz="1400" dirty="0"/>
              <a:t> topic and </a:t>
            </a:r>
            <a:r>
              <a:rPr lang="fr-FR" sz="1400" dirty="0" err="1"/>
              <a:t>other</a:t>
            </a:r>
            <a:r>
              <a:rPr lang="fr-FR" sz="1400" dirty="0"/>
              <a:t> topics </a:t>
            </a:r>
            <a:r>
              <a:rPr lang="fr-FR" sz="1400" dirty="0" err="1"/>
              <a:t>you</a:t>
            </a:r>
            <a:r>
              <a:rPr lang="fr-FR" sz="1400" dirty="0"/>
              <a:t> have </a:t>
            </a:r>
            <a:r>
              <a:rPr lang="fr-FR" sz="1400" dirty="0" err="1"/>
              <a:t>studied</a:t>
            </a:r>
            <a:r>
              <a:rPr lang="fr-FR" sz="1400" dirty="0"/>
              <a:t>.</a:t>
            </a:r>
          </a:p>
          <a:p>
            <a:r>
              <a:rPr lang="fr-FR" sz="1400" dirty="0"/>
              <a:t>Link the points </a:t>
            </a:r>
            <a:r>
              <a:rPr lang="fr-FR" sz="1400" dirty="0" err="1"/>
              <a:t>together</a:t>
            </a:r>
            <a:r>
              <a:rPr lang="fr-FR" sz="1400" dirty="0"/>
              <a:t>.</a:t>
            </a:r>
          </a:p>
          <a:p>
            <a:r>
              <a:rPr lang="fr-FR" sz="1400" dirty="0"/>
              <a:t>Link the </a:t>
            </a:r>
            <a:r>
              <a:rPr lang="fr-FR" sz="1400" dirty="0" err="1"/>
              <a:t>ideas</a:t>
            </a:r>
            <a:r>
              <a:rPr lang="fr-FR" sz="1400" dirty="0"/>
              <a:t>.</a:t>
            </a:r>
          </a:p>
          <a:p>
            <a:r>
              <a:rPr lang="fr-FR" sz="1400" dirty="0" err="1"/>
              <a:t>Find</a:t>
            </a:r>
            <a:r>
              <a:rPr lang="fr-FR" sz="1400" dirty="0"/>
              <a:t> </a:t>
            </a:r>
            <a:r>
              <a:rPr lang="fr-FR" sz="1400" dirty="0" err="1"/>
              <a:t>some</a:t>
            </a:r>
            <a:r>
              <a:rPr lang="fr-FR" sz="1400" dirty="0"/>
              <a:t> Radom links.</a:t>
            </a:r>
          </a:p>
          <a:p>
            <a:r>
              <a:rPr lang="fr-FR" sz="1400" dirty="0"/>
              <a:t>Link the </a:t>
            </a:r>
            <a:r>
              <a:rPr lang="fr-FR" sz="1400" dirty="0" err="1"/>
              <a:t>factors</a:t>
            </a:r>
            <a:r>
              <a:rPr lang="fr-FR" sz="1400" dirty="0"/>
              <a:t>.</a:t>
            </a:r>
          </a:p>
          <a:p>
            <a:endParaRPr lang="fr-FR" sz="1600" dirty="0"/>
          </a:p>
          <a:p>
            <a:endParaRPr lang="fr-FR" sz="1600" dirty="0"/>
          </a:p>
        </p:txBody>
      </p:sp>
      <p:grpSp>
        <p:nvGrpSpPr>
          <p:cNvPr id="25" name="Group 24">
            <a:extLst>
              <a:ext uri="{FF2B5EF4-FFF2-40B4-BE49-F238E27FC236}">
                <a16:creationId xmlns:a16="http://schemas.microsoft.com/office/drawing/2014/main" id="{772E7782-CB6D-8645-AACA-6319B561BAE2}"/>
              </a:ext>
            </a:extLst>
          </p:cNvPr>
          <p:cNvGrpSpPr/>
          <p:nvPr/>
        </p:nvGrpSpPr>
        <p:grpSpPr>
          <a:xfrm>
            <a:off x="0" y="5658678"/>
            <a:ext cx="12192000" cy="1199322"/>
            <a:chOff x="0" y="5658678"/>
            <a:chExt cx="12192000" cy="1199322"/>
          </a:xfrm>
        </p:grpSpPr>
        <p:sp>
          <p:nvSpPr>
            <p:cNvPr id="26" name="Rectangle 25">
              <a:extLst>
                <a:ext uri="{FF2B5EF4-FFF2-40B4-BE49-F238E27FC236}">
                  <a16:creationId xmlns:a16="http://schemas.microsoft.com/office/drawing/2014/main" id="{D28CCBB2-F7C1-E046-9A08-41F8A92268DA}"/>
                </a:ext>
              </a:extLst>
            </p:cNvPr>
            <p:cNvSpPr/>
            <p:nvPr/>
          </p:nvSpPr>
          <p:spPr>
            <a:xfrm>
              <a:off x="0" y="5658678"/>
              <a:ext cx="12192000" cy="1199322"/>
            </a:xfrm>
            <a:prstGeom prst="rect">
              <a:avLst/>
            </a:prstGeom>
            <a:gradFill flip="none" rotWithShape="1">
              <a:gsLst>
                <a:gs pos="81000">
                  <a:schemeClr val="bg1"/>
                </a:gs>
                <a:gs pos="0">
                  <a:schemeClr val="accent2"/>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709C393E-3F80-5B40-97FD-E2901EBA2054}"/>
                </a:ext>
              </a:extLst>
            </p:cNvPr>
            <p:cNvSpPr txBox="1"/>
            <p:nvPr/>
          </p:nvSpPr>
          <p:spPr>
            <a:xfrm>
              <a:off x="596348" y="6058283"/>
              <a:ext cx="4002156" cy="400110"/>
            </a:xfrm>
            <a:prstGeom prst="rect">
              <a:avLst/>
            </a:prstGeom>
            <a:noFill/>
          </p:spPr>
          <p:txBody>
            <a:bodyPr wrap="square" rtlCol="0">
              <a:spAutoFit/>
            </a:bodyPr>
            <a:lstStyle/>
            <a:p>
              <a:r>
                <a:rPr lang="en-US" sz="2000" b="1" i="1" dirty="0">
                  <a:solidFill>
                    <a:schemeClr val="bg1"/>
                  </a:solidFill>
                </a:rPr>
                <a:t>Better Future – Brighter Hope</a:t>
              </a:r>
            </a:p>
          </p:txBody>
        </p:sp>
      </p:grpSp>
      <p:sp>
        <p:nvSpPr>
          <p:cNvPr id="29" name="Rectangle 28">
            <a:extLst>
              <a:ext uri="{FF2B5EF4-FFF2-40B4-BE49-F238E27FC236}">
                <a16:creationId xmlns:a16="http://schemas.microsoft.com/office/drawing/2014/main" id="{3763EDF4-0A15-4200-AB89-0BCC1A31760D}"/>
              </a:ext>
            </a:extLst>
          </p:cNvPr>
          <p:cNvSpPr/>
          <p:nvPr/>
        </p:nvSpPr>
        <p:spPr>
          <a:xfrm>
            <a:off x="6681388" y="173688"/>
            <a:ext cx="5418582" cy="646331"/>
          </a:xfrm>
          <a:prstGeom prst="rect">
            <a:avLst/>
          </a:prstGeom>
          <a:noFill/>
        </p:spPr>
        <p:txBody>
          <a:bodyPr wrap="square" lIns="91440" tIns="45720" rIns="91440" bIns="45720">
            <a:spAutoFit/>
          </a:bodyPr>
          <a:lstStyle/>
          <a:p>
            <a:pPr algn="ctr"/>
            <a:r>
              <a:rPr lang="en-GB" sz="3600" dirty="0">
                <a:ln w="0"/>
                <a:effectLst>
                  <a:outerShdw blurRad="38100" dist="19050" dir="2700000" algn="tl" rotWithShape="0">
                    <a:schemeClr val="dk1">
                      <a:alpha val="40000"/>
                    </a:schemeClr>
                  </a:outerShdw>
                </a:effectLst>
                <a:latin typeface="Helvetica Light" panose="020B0403020202020204" pitchFamily="34" charset="0"/>
              </a:rPr>
              <a:t>Re-visit</a:t>
            </a:r>
            <a:endParaRPr lang="en-GB" sz="3600" cap="none" spc="0" dirty="0">
              <a:ln w="0"/>
              <a:solidFill>
                <a:schemeClr val="tx1"/>
              </a:solidFill>
              <a:effectLst>
                <a:outerShdw blurRad="38100" dist="19050" dir="2700000" algn="tl" rotWithShape="0">
                  <a:schemeClr val="dk1">
                    <a:alpha val="40000"/>
                  </a:schemeClr>
                </a:outerShdw>
              </a:effectLst>
              <a:latin typeface="Helvetica Light" panose="020B0403020202020204" pitchFamily="34" charset="0"/>
            </a:endParaRPr>
          </a:p>
        </p:txBody>
      </p:sp>
    </p:spTree>
    <p:extLst>
      <p:ext uri="{BB962C8B-B14F-4D97-AF65-F5344CB8AC3E}">
        <p14:creationId xmlns:p14="http://schemas.microsoft.com/office/powerpoint/2010/main" val="35855075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9B7B8-F449-4682-9F16-8ABFA42834E0}"/>
              </a:ext>
            </a:extLst>
          </p:cNvPr>
          <p:cNvSpPr>
            <a:spLocks noGrp="1"/>
          </p:cNvSpPr>
          <p:nvPr>
            <p:ph type="title"/>
          </p:nvPr>
        </p:nvSpPr>
        <p:spPr>
          <a:xfrm>
            <a:off x="132227" y="955150"/>
            <a:ext cx="11277600" cy="749300"/>
          </a:xfrm>
        </p:spPr>
        <p:txBody>
          <a:bodyPr>
            <a:noAutofit/>
          </a:bodyPr>
          <a:lstStyle/>
          <a:p>
            <a:pPr algn="ctr"/>
            <a:r>
              <a:rPr lang="en-GB" sz="2800" dirty="0"/>
              <a:t>Transform activity – The effects of a gas attack</a:t>
            </a:r>
          </a:p>
        </p:txBody>
      </p:sp>
      <p:sp>
        <p:nvSpPr>
          <p:cNvPr id="3" name="Content Placeholder 2">
            <a:extLst>
              <a:ext uri="{FF2B5EF4-FFF2-40B4-BE49-F238E27FC236}">
                <a16:creationId xmlns:a16="http://schemas.microsoft.com/office/drawing/2014/main" id="{EAC66BBE-834B-4750-8E41-2F0F2C6331C5}"/>
              </a:ext>
            </a:extLst>
          </p:cNvPr>
          <p:cNvSpPr>
            <a:spLocks noGrp="1"/>
          </p:cNvSpPr>
          <p:nvPr>
            <p:ph idx="1"/>
          </p:nvPr>
        </p:nvSpPr>
        <p:spPr/>
        <p:txBody>
          <a:bodyPr>
            <a:normAutofit/>
          </a:bodyPr>
          <a:lstStyle/>
          <a:p>
            <a:pPr marL="0" indent="0">
              <a:buNone/>
            </a:pPr>
            <a:r>
              <a:rPr lang="en-US" dirty="0"/>
              <a:t>Chlorine gas was first used by the Germans in 1915 as the second Battle of Ypres.  It led to death by suffocation.  The medical service had no experience in dealing with gas attacks, and so had to experiment with treatments.</a:t>
            </a:r>
          </a:p>
          <a:p>
            <a:pPr marL="0" indent="0">
              <a:buNone/>
            </a:pPr>
            <a:r>
              <a:rPr lang="en-US" dirty="0"/>
              <a:t>Gas masks were given to all British troops in July 1915.</a:t>
            </a:r>
          </a:p>
          <a:p>
            <a:pPr marL="0" indent="0">
              <a:buNone/>
            </a:pPr>
            <a:r>
              <a:rPr lang="en-US" dirty="0"/>
              <a:t>Before this soldiers developed their own system of gas masks.  They soaked cotton pads with urine and pressed them to their faces to help stop the gas entering their lungs.</a:t>
            </a:r>
          </a:p>
          <a:p>
            <a:pPr marL="0" indent="0">
              <a:buNone/>
            </a:pPr>
            <a:r>
              <a:rPr lang="en-US" dirty="0"/>
              <a:t>The British retaliated with their own chlorine attack later in 1915 at the Battle of Loos, but the wind changed direction and the gas blew back on the British lines.</a:t>
            </a:r>
            <a:endParaRPr lang="en-GB" dirty="0"/>
          </a:p>
        </p:txBody>
      </p:sp>
    </p:spTree>
    <p:extLst>
      <p:ext uri="{BB962C8B-B14F-4D97-AF65-F5344CB8AC3E}">
        <p14:creationId xmlns:p14="http://schemas.microsoft.com/office/powerpoint/2010/main" val="22633039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0612EFF-D8E4-4718-8544-21DBF68962B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08313" y="712679"/>
            <a:ext cx="8508492" cy="5867026"/>
          </a:xfrm>
          <a:prstGeom prst="rect">
            <a:avLst/>
          </a:prstGeom>
        </p:spPr>
      </p:pic>
    </p:spTree>
    <p:extLst>
      <p:ext uri="{BB962C8B-B14F-4D97-AF65-F5344CB8AC3E}">
        <p14:creationId xmlns:p14="http://schemas.microsoft.com/office/powerpoint/2010/main" val="14480835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56927" y="2533494"/>
            <a:ext cx="2112235" cy="720080"/>
          </a:xfrm>
          <a:prstGeom prst="rect">
            <a:avLst/>
          </a:prstGeom>
        </p:spPr>
        <p:style>
          <a:lnRef idx="2">
            <a:schemeClr val="accent1"/>
          </a:lnRef>
          <a:fillRef idx="1">
            <a:schemeClr val="lt1"/>
          </a:fillRef>
          <a:effectRef idx="0">
            <a:schemeClr val="accent1"/>
          </a:effectRef>
          <a:fontRef idx="minor">
            <a:schemeClr val="dk1"/>
          </a:fontRef>
        </p:style>
        <p:txBody>
          <a:bodyPr lIns="75849" tIns="37925" rIns="75849" bIns="37925" rtlCol="0" anchor="ctr"/>
          <a:lstStyle/>
          <a:p>
            <a:pPr algn="ctr" defTabSz="758495"/>
            <a:r>
              <a:rPr lang="en-GB" sz="2000" dirty="0">
                <a:solidFill>
                  <a:prstClr val="black"/>
                </a:solidFill>
              </a:rPr>
              <a:t>Belief </a:t>
            </a:r>
          </a:p>
        </p:txBody>
      </p:sp>
      <p:sp>
        <p:nvSpPr>
          <p:cNvPr id="5" name="Rectangle 4"/>
          <p:cNvSpPr/>
          <p:nvPr/>
        </p:nvSpPr>
        <p:spPr>
          <a:xfrm>
            <a:off x="3592853" y="2534014"/>
            <a:ext cx="2112235" cy="720080"/>
          </a:xfrm>
          <a:prstGeom prst="rect">
            <a:avLst/>
          </a:prstGeom>
        </p:spPr>
        <p:style>
          <a:lnRef idx="2">
            <a:schemeClr val="accent1"/>
          </a:lnRef>
          <a:fillRef idx="1">
            <a:schemeClr val="lt1"/>
          </a:fillRef>
          <a:effectRef idx="0">
            <a:schemeClr val="accent1"/>
          </a:effectRef>
          <a:fontRef idx="minor">
            <a:schemeClr val="dk1"/>
          </a:fontRef>
        </p:style>
        <p:txBody>
          <a:bodyPr lIns="75849" tIns="37925" rIns="75849" bIns="37925" rtlCol="0" anchor="ctr"/>
          <a:lstStyle/>
          <a:p>
            <a:pPr algn="ctr" defTabSz="758495"/>
            <a:r>
              <a:rPr lang="en-GB" sz="2000" dirty="0">
                <a:solidFill>
                  <a:prstClr val="black"/>
                </a:solidFill>
              </a:rPr>
              <a:t>Narrative</a:t>
            </a:r>
          </a:p>
        </p:txBody>
      </p:sp>
      <p:sp>
        <p:nvSpPr>
          <p:cNvPr id="6" name="Rectangle 5"/>
          <p:cNvSpPr/>
          <p:nvPr/>
        </p:nvSpPr>
        <p:spPr>
          <a:xfrm>
            <a:off x="7024511" y="2552728"/>
            <a:ext cx="2112235" cy="720080"/>
          </a:xfrm>
          <a:prstGeom prst="rect">
            <a:avLst/>
          </a:prstGeom>
        </p:spPr>
        <p:style>
          <a:lnRef idx="2">
            <a:schemeClr val="accent1"/>
          </a:lnRef>
          <a:fillRef idx="1">
            <a:schemeClr val="lt1"/>
          </a:fillRef>
          <a:effectRef idx="0">
            <a:schemeClr val="accent1"/>
          </a:effectRef>
          <a:fontRef idx="minor">
            <a:schemeClr val="dk1"/>
          </a:fontRef>
        </p:style>
        <p:txBody>
          <a:bodyPr lIns="75849" tIns="37925" rIns="75849" bIns="37925" rtlCol="0" anchor="ctr"/>
          <a:lstStyle/>
          <a:p>
            <a:pPr algn="ctr" defTabSz="758495"/>
            <a:r>
              <a:rPr lang="en-GB" sz="2000" dirty="0">
                <a:solidFill>
                  <a:prstClr val="black"/>
                </a:solidFill>
              </a:rPr>
              <a:t>Family </a:t>
            </a:r>
          </a:p>
        </p:txBody>
      </p:sp>
      <p:sp>
        <p:nvSpPr>
          <p:cNvPr id="7" name="Rectangle 6"/>
          <p:cNvSpPr/>
          <p:nvPr/>
        </p:nvSpPr>
        <p:spPr>
          <a:xfrm>
            <a:off x="9648394" y="2533494"/>
            <a:ext cx="2112235" cy="720080"/>
          </a:xfrm>
          <a:prstGeom prst="rect">
            <a:avLst/>
          </a:prstGeom>
        </p:spPr>
        <p:style>
          <a:lnRef idx="2">
            <a:schemeClr val="accent1"/>
          </a:lnRef>
          <a:fillRef idx="1">
            <a:schemeClr val="lt1"/>
          </a:fillRef>
          <a:effectRef idx="0">
            <a:schemeClr val="accent1"/>
          </a:effectRef>
          <a:fontRef idx="minor">
            <a:schemeClr val="dk1"/>
          </a:fontRef>
        </p:style>
        <p:txBody>
          <a:bodyPr lIns="75849" tIns="37925" rIns="75849" bIns="37925" rtlCol="0" anchor="ctr"/>
          <a:lstStyle/>
          <a:p>
            <a:pPr algn="ctr" defTabSz="758495"/>
            <a:r>
              <a:rPr lang="en-GB" sz="2000" dirty="0">
                <a:solidFill>
                  <a:prstClr val="black"/>
                </a:solidFill>
              </a:rPr>
              <a:t>Protagonists</a:t>
            </a:r>
            <a:r>
              <a:rPr lang="en-GB" sz="2400" dirty="0">
                <a:solidFill>
                  <a:prstClr val="black"/>
                </a:solidFill>
              </a:rPr>
              <a:t> </a:t>
            </a:r>
          </a:p>
        </p:txBody>
      </p:sp>
      <p:cxnSp>
        <p:nvCxnSpPr>
          <p:cNvPr id="9" name="Straight Arrow Connector 8"/>
          <p:cNvCxnSpPr>
            <a:endCxn id="40" idx="0"/>
          </p:cNvCxnSpPr>
          <p:nvPr/>
        </p:nvCxnSpPr>
        <p:spPr>
          <a:xfrm flipH="1">
            <a:off x="656927" y="3270673"/>
            <a:ext cx="423337" cy="96331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flipH="1">
            <a:off x="3561081" y="3272809"/>
            <a:ext cx="288033" cy="64807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1713042" y="3272809"/>
            <a:ext cx="0" cy="72546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5327914" y="3272808"/>
            <a:ext cx="96011" cy="72322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stCxn id="5" idx="2"/>
            <a:endCxn id="44" idx="0"/>
          </p:cNvCxnSpPr>
          <p:nvPr/>
        </p:nvCxnSpPr>
        <p:spPr>
          <a:xfrm>
            <a:off x="4648971" y="3254094"/>
            <a:ext cx="6870" cy="137182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2404672" y="3266681"/>
            <a:ext cx="192021" cy="160707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endCxn id="48" idx="0"/>
          </p:cNvCxnSpPr>
          <p:nvPr/>
        </p:nvCxnSpPr>
        <p:spPr>
          <a:xfrm flipH="1">
            <a:off x="8512675" y="3266679"/>
            <a:ext cx="367632" cy="190259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a:stCxn id="6" idx="2"/>
          </p:cNvCxnSpPr>
          <p:nvPr/>
        </p:nvCxnSpPr>
        <p:spPr>
          <a:xfrm>
            <a:off x="8080626" y="3272809"/>
            <a:ext cx="0" cy="88835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flipH="1">
            <a:off x="7024509" y="3249995"/>
            <a:ext cx="288033" cy="64807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a:off x="11376586" y="3240668"/>
            <a:ext cx="96011" cy="73890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flipH="1">
            <a:off x="10464261" y="3260551"/>
            <a:ext cx="96235" cy="161320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flipH="1">
            <a:off x="9648392" y="3272808"/>
            <a:ext cx="288033" cy="110527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1" name="Rectangle 30"/>
          <p:cNvSpPr/>
          <p:nvPr/>
        </p:nvSpPr>
        <p:spPr>
          <a:xfrm>
            <a:off x="1456250" y="1392217"/>
            <a:ext cx="9279499" cy="720080"/>
          </a:xfrm>
          <a:prstGeom prst="rect">
            <a:avLst/>
          </a:prstGeom>
        </p:spPr>
        <p:style>
          <a:lnRef idx="2">
            <a:schemeClr val="accent1"/>
          </a:lnRef>
          <a:fillRef idx="1">
            <a:schemeClr val="lt1"/>
          </a:fillRef>
          <a:effectRef idx="0">
            <a:schemeClr val="accent1"/>
          </a:effectRef>
          <a:fontRef idx="minor">
            <a:schemeClr val="dk1"/>
          </a:fontRef>
        </p:style>
        <p:txBody>
          <a:bodyPr lIns="75849" tIns="37925" rIns="75849" bIns="37925" rtlCol="0" anchor="ctr"/>
          <a:lstStyle/>
          <a:p>
            <a:pPr algn="ctr" defTabSz="758495"/>
            <a:r>
              <a:rPr lang="en-GB" sz="3600" dirty="0">
                <a:solidFill>
                  <a:prstClr val="black"/>
                </a:solidFill>
              </a:rPr>
              <a:t>Star Wars – A New Hope </a:t>
            </a:r>
          </a:p>
        </p:txBody>
      </p:sp>
      <p:cxnSp>
        <p:nvCxnSpPr>
          <p:cNvPr id="33" name="Straight Arrow Connector 32"/>
          <p:cNvCxnSpPr/>
          <p:nvPr/>
        </p:nvCxnSpPr>
        <p:spPr>
          <a:xfrm flipH="1">
            <a:off x="1775519" y="2112298"/>
            <a:ext cx="192021" cy="42119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p:nvPr/>
        </p:nvCxnSpPr>
        <p:spPr>
          <a:xfrm>
            <a:off x="4655836" y="2130163"/>
            <a:ext cx="0" cy="42119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p:nvPr/>
        </p:nvCxnSpPr>
        <p:spPr>
          <a:xfrm>
            <a:off x="8008622" y="2132506"/>
            <a:ext cx="72007" cy="42119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p:nvPr/>
        </p:nvCxnSpPr>
        <p:spPr>
          <a:xfrm>
            <a:off x="10416478" y="2112298"/>
            <a:ext cx="144016" cy="42119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0" name="Rectangle 39"/>
          <p:cNvSpPr/>
          <p:nvPr/>
        </p:nvSpPr>
        <p:spPr>
          <a:xfrm>
            <a:off x="224878" y="4233991"/>
            <a:ext cx="864097" cy="495672"/>
          </a:xfrm>
          <a:prstGeom prst="rect">
            <a:avLst/>
          </a:prstGeom>
        </p:spPr>
        <p:style>
          <a:lnRef idx="2">
            <a:schemeClr val="accent1"/>
          </a:lnRef>
          <a:fillRef idx="1">
            <a:schemeClr val="lt1"/>
          </a:fillRef>
          <a:effectRef idx="0">
            <a:schemeClr val="accent1"/>
          </a:effectRef>
          <a:fontRef idx="minor">
            <a:schemeClr val="dk1"/>
          </a:fontRef>
        </p:style>
        <p:txBody>
          <a:bodyPr lIns="75849" tIns="37925" rIns="75849" bIns="37925" rtlCol="0" anchor="ctr"/>
          <a:lstStyle/>
          <a:p>
            <a:pPr algn="ctr" defTabSz="758495"/>
            <a:r>
              <a:rPr lang="en-GB" sz="1050" dirty="0">
                <a:solidFill>
                  <a:prstClr val="black"/>
                </a:solidFill>
              </a:rPr>
              <a:t>The Force</a:t>
            </a:r>
          </a:p>
          <a:p>
            <a:pPr algn="ctr" defTabSz="758495"/>
            <a:r>
              <a:rPr lang="en-GB" sz="1050" dirty="0">
                <a:solidFill>
                  <a:prstClr val="black"/>
                </a:solidFill>
              </a:rPr>
              <a:t>A</a:t>
            </a:r>
          </a:p>
        </p:txBody>
      </p:sp>
      <p:sp>
        <p:nvSpPr>
          <p:cNvPr id="41" name="Rectangle 40"/>
          <p:cNvSpPr/>
          <p:nvPr/>
        </p:nvSpPr>
        <p:spPr>
          <a:xfrm>
            <a:off x="1343471" y="3986155"/>
            <a:ext cx="864097" cy="495672"/>
          </a:xfrm>
          <a:prstGeom prst="rect">
            <a:avLst/>
          </a:prstGeom>
        </p:spPr>
        <p:style>
          <a:lnRef idx="2">
            <a:schemeClr val="accent1"/>
          </a:lnRef>
          <a:fillRef idx="1">
            <a:schemeClr val="lt1"/>
          </a:fillRef>
          <a:effectRef idx="0">
            <a:schemeClr val="accent1"/>
          </a:effectRef>
          <a:fontRef idx="minor">
            <a:schemeClr val="dk1"/>
          </a:fontRef>
        </p:style>
        <p:txBody>
          <a:bodyPr lIns="75849" tIns="37925" rIns="75849" bIns="37925" rtlCol="0" anchor="ctr"/>
          <a:lstStyle/>
          <a:p>
            <a:pPr algn="ctr" defTabSz="758495"/>
            <a:r>
              <a:rPr lang="en-GB" sz="900" dirty="0" err="1">
                <a:solidFill>
                  <a:prstClr val="black"/>
                </a:solidFill>
              </a:rPr>
              <a:t>Sith</a:t>
            </a:r>
            <a:endParaRPr lang="en-GB" sz="900" dirty="0">
              <a:solidFill>
                <a:prstClr val="black"/>
              </a:solidFill>
            </a:endParaRPr>
          </a:p>
          <a:p>
            <a:pPr algn="ctr" defTabSz="758495"/>
            <a:r>
              <a:rPr lang="en-GB" sz="900" dirty="0">
                <a:solidFill>
                  <a:prstClr val="black"/>
                </a:solidFill>
              </a:rPr>
              <a:t>B</a:t>
            </a:r>
          </a:p>
        </p:txBody>
      </p:sp>
      <p:sp>
        <p:nvSpPr>
          <p:cNvPr id="42" name="Rectangle 41"/>
          <p:cNvSpPr/>
          <p:nvPr/>
        </p:nvSpPr>
        <p:spPr>
          <a:xfrm>
            <a:off x="2207567" y="4873755"/>
            <a:ext cx="864097" cy="495672"/>
          </a:xfrm>
          <a:prstGeom prst="rect">
            <a:avLst/>
          </a:prstGeom>
        </p:spPr>
        <p:style>
          <a:lnRef idx="2">
            <a:schemeClr val="accent1"/>
          </a:lnRef>
          <a:fillRef idx="1">
            <a:schemeClr val="lt1"/>
          </a:fillRef>
          <a:effectRef idx="0">
            <a:schemeClr val="accent1"/>
          </a:effectRef>
          <a:fontRef idx="minor">
            <a:schemeClr val="dk1"/>
          </a:fontRef>
        </p:style>
        <p:txBody>
          <a:bodyPr lIns="75849" tIns="37925" rIns="75849" bIns="37925" rtlCol="0" anchor="ctr"/>
          <a:lstStyle/>
          <a:p>
            <a:pPr algn="ctr" defTabSz="758495"/>
            <a:r>
              <a:rPr lang="en-GB" sz="900" dirty="0">
                <a:solidFill>
                  <a:prstClr val="black"/>
                </a:solidFill>
              </a:rPr>
              <a:t>Jedi</a:t>
            </a:r>
          </a:p>
          <a:p>
            <a:pPr algn="ctr" defTabSz="758495"/>
            <a:r>
              <a:rPr lang="en-GB" sz="900" dirty="0">
                <a:solidFill>
                  <a:prstClr val="black"/>
                </a:solidFill>
              </a:rPr>
              <a:t> C</a:t>
            </a:r>
          </a:p>
        </p:txBody>
      </p:sp>
      <p:sp>
        <p:nvSpPr>
          <p:cNvPr id="43" name="Rectangle 42"/>
          <p:cNvSpPr/>
          <p:nvPr/>
        </p:nvSpPr>
        <p:spPr>
          <a:xfrm>
            <a:off x="3071663" y="3940106"/>
            <a:ext cx="864097" cy="495672"/>
          </a:xfrm>
          <a:prstGeom prst="rect">
            <a:avLst/>
          </a:prstGeom>
        </p:spPr>
        <p:style>
          <a:lnRef idx="2">
            <a:schemeClr val="accent1"/>
          </a:lnRef>
          <a:fillRef idx="1">
            <a:schemeClr val="lt1"/>
          </a:fillRef>
          <a:effectRef idx="0">
            <a:schemeClr val="accent1"/>
          </a:effectRef>
          <a:fontRef idx="minor">
            <a:schemeClr val="dk1"/>
          </a:fontRef>
        </p:style>
        <p:txBody>
          <a:bodyPr lIns="75849" tIns="37925" rIns="75849" bIns="37925" rtlCol="0" anchor="ctr"/>
          <a:lstStyle/>
          <a:p>
            <a:pPr algn="ctr" defTabSz="758495"/>
            <a:r>
              <a:rPr lang="en-GB" sz="900" dirty="0">
                <a:solidFill>
                  <a:prstClr val="black"/>
                </a:solidFill>
              </a:rPr>
              <a:t>Prop D</a:t>
            </a:r>
          </a:p>
        </p:txBody>
      </p:sp>
      <p:sp>
        <p:nvSpPr>
          <p:cNvPr id="44" name="Rectangle 43"/>
          <p:cNvSpPr/>
          <p:nvPr/>
        </p:nvSpPr>
        <p:spPr>
          <a:xfrm>
            <a:off x="4223792" y="4625917"/>
            <a:ext cx="864097" cy="495672"/>
          </a:xfrm>
          <a:prstGeom prst="rect">
            <a:avLst/>
          </a:prstGeom>
        </p:spPr>
        <p:style>
          <a:lnRef idx="2">
            <a:schemeClr val="accent1"/>
          </a:lnRef>
          <a:fillRef idx="1">
            <a:schemeClr val="lt1"/>
          </a:fillRef>
          <a:effectRef idx="0">
            <a:schemeClr val="accent1"/>
          </a:effectRef>
          <a:fontRef idx="minor">
            <a:schemeClr val="dk1"/>
          </a:fontRef>
        </p:style>
        <p:txBody>
          <a:bodyPr lIns="75849" tIns="37925" rIns="75849" bIns="37925" rtlCol="0" anchor="ctr"/>
          <a:lstStyle/>
          <a:p>
            <a:pPr algn="ctr" defTabSz="758495"/>
            <a:r>
              <a:rPr lang="en-GB" sz="900" dirty="0">
                <a:solidFill>
                  <a:prstClr val="black"/>
                </a:solidFill>
              </a:rPr>
              <a:t>Enigma </a:t>
            </a:r>
          </a:p>
          <a:p>
            <a:pPr algn="ctr" defTabSz="758495"/>
            <a:r>
              <a:rPr lang="en-GB" sz="900" dirty="0">
                <a:solidFill>
                  <a:prstClr val="black"/>
                </a:solidFill>
              </a:rPr>
              <a:t>E</a:t>
            </a:r>
          </a:p>
        </p:txBody>
      </p:sp>
      <p:sp>
        <p:nvSpPr>
          <p:cNvPr id="45" name="Rectangle 44"/>
          <p:cNvSpPr/>
          <p:nvPr/>
        </p:nvSpPr>
        <p:spPr>
          <a:xfrm>
            <a:off x="4991877" y="4018922"/>
            <a:ext cx="864097" cy="495672"/>
          </a:xfrm>
          <a:prstGeom prst="rect">
            <a:avLst/>
          </a:prstGeom>
        </p:spPr>
        <p:style>
          <a:lnRef idx="2">
            <a:schemeClr val="accent1"/>
          </a:lnRef>
          <a:fillRef idx="1">
            <a:schemeClr val="lt1"/>
          </a:fillRef>
          <a:effectRef idx="0">
            <a:schemeClr val="accent1"/>
          </a:effectRef>
          <a:fontRef idx="minor">
            <a:schemeClr val="dk1"/>
          </a:fontRef>
        </p:style>
        <p:txBody>
          <a:bodyPr lIns="75849" tIns="37925" rIns="75849" bIns="37925" rtlCol="0" anchor="ctr"/>
          <a:lstStyle/>
          <a:p>
            <a:pPr algn="ctr" defTabSz="758495"/>
            <a:r>
              <a:rPr lang="en-GB" sz="900" dirty="0">
                <a:solidFill>
                  <a:prstClr val="black"/>
                </a:solidFill>
              </a:rPr>
              <a:t>Structuralist</a:t>
            </a:r>
          </a:p>
          <a:p>
            <a:pPr algn="ctr" defTabSz="758495"/>
            <a:r>
              <a:rPr lang="en-GB" sz="900" dirty="0">
                <a:solidFill>
                  <a:prstClr val="black"/>
                </a:solidFill>
              </a:rPr>
              <a:t>F</a:t>
            </a:r>
          </a:p>
        </p:txBody>
      </p:sp>
      <p:sp>
        <p:nvSpPr>
          <p:cNvPr id="46" name="Rectangle 45"/>
          <p:cNvSpPr/>
          <p:nvPr/>
        </p:nvSpPr>
        <p:spPr>
          <a:xfrm>
            <a:off x="6521758" y="3970144"/>
            <a:ext cx="864097" cy="495672"/>
          </a:xfrm>
          <a:prstGeom prst="rect">
            <a:avLst/>
          </a:prstGeom>
        </p:spPr>
        <p:style>
          <a:lnRef idx="2">
            <a:schemeClr val="accent1"/>
          </a:lnRef>
          <a:fillRef idx="1">
            <a:schemeClr val="lt1"/>
          </a:fillRef>
          <a:effectRef idx="0">
            <a:schemeClr val="accent1"/>
          </a:effectRef>
          <a:fontRef idx="minor">
            <a:schemeClr val="dk1"/>
          </a:fontRef>
        </p:style>
        <p:txBody>
          <a:bodyPr lIns="75849" tIns="37925" rIns="75849" bIns="37925" rtlCol="0" anchor="ctr"/>
          <a:lstStyle/>
          <a:p>
            <a:pPr algn="ctr" defTabSz="758495"/>
            <a:r>
              <a:rPr lang="en-GB" sz="900" dirty="0">
                <a:solidFill>
                  <a:prstClr val="black"/>
                </a:solidFill>
              </a:rPr>
              <a:t>Father</a:t>
            </a:r>
          </a:p>
          <a:p>
            <a:pPr algn="ctr" defTabSz="758495"/>
            <a:r>
              <a:rPr lang="en-GB" sz="900" dirty="0">
                <a:solidFill>
                  <a:prstClr val="black"/>
                </a:solidFill>
              </a:rPr>
              <a:t> G</a:t>
            </a:r>
          </a:p>
        </p:txBody>
      </p:sp>
      <p:sp>
        <p:nvSpPr>
          <p:cNvPr id="47" name="Rectangle 46"/>
          <p:cNvSpPr/>
          <p:nvPr/>
        </p:nvSpPr>
        <p:spPr>
          <a:xfrm>
            <a:off x="7648581" y="4225682"/>
            <a:ext cx="864097" cy="495672"/>
          </a:xfrm>
          <a:prstGeom prst="rect">
            <a:avLst/>
          </a:prstGeom>
        </p:spPr>
        <p:style>
          <a:lnRef idx="2">
            <a:schemeClr val="accent1"/>
          </a:lnRef>
          <a:fillRef idx="1">
            <a:schemeClr val="lt1"/>
          </a:fillRef>
          <a:effectRef idx="0">
            <a:schemeClr val="accent1"/>
          </a:effectRef>
          <a:fontRef idx="minor">
            <a:schemeClr val="dk1"/>
          </a:fontRef>
        </p:style>
        <p:txBody>
          <a:bodyPr lIns="75849" tIns="37925" rIns="75849" bIns="37925" rtlCol="0" anchor="ctr"/>
          <a:lstStyle/>
          <a:p>
            <a:pPr algn="ctr" defTabSz="758495"/>
            <a:r>
              <a:rPr lang="en-GB" sz="900" dirty="0">
                <a:solidFill>
                  <a:prstClr val="black"/>
                </a:solidFill>
              </a:rPr>
              <a:t>Sister</a:t>
            </a:r>
          </a:p>
          <a:p>
            <a:pPr algn="ctr" defTabSz="758495"/>
            <a:r>
              <a:rPr lang="en-GB" sz="900" dirty="0">
                <a:solidFill>
                  <a:prstClr val="black"/>
                </a:solidFill>
              </a:rPr>
              <a:t>H</a:t>
            </a:r>
          </a:p>
        </p:txBody>
      </p:sp>
      <p:sp>
        <p:nvSpPr>
          <p:cNvPr id="48" name="Rectangle 47"/>
          <p:cNvSpPr/>
          <p:nvPr/>
        </p:nvSpPr>
        <p:spPr>
          <a:xfrm>
            <a:off x="8080629" y="5169278"/>
            <a:ext cx="864097" cy="495672"/>
          </a:xfrm>
          <a:prstGeom prst="rect">
            <a:avLst/>
          </a:prstGeom>
        </p:spPr>
        <p:style>
          <a:lnRef idx="2">
            <a:schemeClr val="accent1"/>
          </a:lnRef>
          <a:fillRef idx="1">
            <a:schemeClr val="lt1"/>
          </a:fillRef>
          <a:effectRef idx="0">
            <a:schemeClr val="accent1"/>
          </a:effectRef>
          <a:fontRef idx="minor">
            <a:schemeClr val="dk1"/>
          </a:fontRef>
        </p:style>
        <p:txBody>
          <a:bodyPr lIns="75849" tIns="37925" rIns="75849" bIns="37925" rtlCol="0" anchor="ctr"/>
          <a:lstStyle/>
          <a:p>
            <a:pPr algn="ctr" defTabSz="758495"/>
            <a:r>
              <a:rPr lang="en-GB" sz="900" dirty="0">
                <a:solidFill>
                  <a:prstClr val="black"/>
                </a:solidFill>
              </a:rPr>
              <a:t>Friendship</a:t>
            </a:r>
          </a:p>
          <a:p>
            <a:pPr algn="ctr" defTabSz="758495"/>
            <a:r>
              <a:rPr lang="en-GB" sz="900" dirty="0">
                <a:solidFill>
                  <a:prstClr val="black"/>
                </a:solidFill>
              </a:rPr>
              <a:t> I</a:t>
            </a:r>
          </a:p>
        </p:txBody>
      </p:sp>
      <p:sp>
        <p:nvSpPr>
          <p:cNvPr id="49" name="Rectangle 48"/>
          <p:cNvSpPr/>
          <p:nvPr/>
        </p:nvSpPr>
        <p:spPr>
          <a:xfrm>
            <a:off x="9067625" y="4435044"/>
            <a:ext cx="864097" cy="495672"/>
          </a:xfrm>
          <a:prstGeom prst="rect">
            <a:avLst/>
          </a:prstGeom>
        </p:spPr>
        <p:style>
          <a:lnRef idx="2">
            <a:schemeClr val="accent1"/>
          </a:lnRef>
          <a:fillRef idx="1">
            <a:schemeClr val="lt1"/>
          </a:fillRef>
          <a:effectRef idx="0">
            <a:schemeClr val="accent1"/>
          </a:effectRef>
          <a:fontRef idx="minor">
            <a:schemeClr val="dk1"/>
          </a:fontRef>
        </p:style>
        <p:txBody>
          <a:bodyPr lIns="75849" tIns="37925" rIns="75849" bIns="37925" rtlCol="0" anchor="ctr"/>
          <a:lstStyle/>
          <a:p>
            <a:pPr algn="ctr" defTabSz="758495"/>
            <a:r>
              <a:rPr lang="en-GB" sz="900" dirty="0">
                <a:solidFill>
                  <a:prstClr val="black"/>
                </a:solidFill>
              </a:rPr>
              <a:t>Han Solo</a:t>
            </a:r>
          </a:p>
          <a:p>
            <a:pPr algn="ctr" defTabSz="758495"/>
            <a:r>
              <a:rPr lang="en-GB" sz="900" dirty="0">
                <a:solidFill>
                  <a:prstClr val="black"/>
                </a:solidFill>
              </a:rPr>
              <a:t> J</a:t>
            </a:r>
          </a:p>
        </p:txBody>
      </p:sp>
      <p:sp>
        <p:nvSpPr>
          <p:cNvPr id="50" name="Rectangle 49"/>
          <p:cNvSpPr/>
          <p:nvPr/>
        </p:nvSpPr>
        <p:spPr>
          <a:xfrm>
            <a:off x="10032213" y="4987680"/>
            <a:ext cx="864097" cy="569840"/>
          </a:xfrm>
          <a:prstGeom prst="rect">
            <a:avLst/>
          </a:prstGeom>
        </p:spPr>
        <p:style>
          <a:lnRef idx="2">
            <a:schemeClr val="accent1"/>
          </a:lnRef>
          <a:fillRef idx="1">
            <a:schemeClr val="lt1"/>
          </a:fillRef>
          <a:effectRef idx="0">
            <a:schemeClr val="accent1"/>
          </a:effectRef>
          <a:fontRef idx="minor">
            <a:schemeClr val="dk1"/>
          </a:fontRef>
        </p:style>
        <p:txBody>
          <a:bodyPr lIns="75849" tIns="37925" rIns="75849" bIns="37925" rtlCol="0" anchor="ctr"/>
          <a:lstStyle/>
          <a:p>
            <a:pPr algn="ctr" defTabSz="758495"/>
            <a:endParaRPr lang="en-GB" sz="900" dirty="0">
              <a:solidFill>
                <a:prstClr val="black"/>
              </a:solidFill>
            </a:endParaRPr>
          </a:p>
          <a:p>
            <a:pPr algn="ctr" defTabSz="758495"/>
            <a:r>
              <a:rPr lang="en-GB" sz="900" dirty="0">
                <a:solidFill>
                  <a:prstClr val="black"/>
                </a:solidFill>
              </a:rPr>
              <a:t>Luke Skywalker</a:t>
            </a:r>
          </a:p>
          <a:p>
            <a:pPr algn="ctr" defTabSz="758495"/>
            <a:r>
              <a:rPr lang="en-GB" sz="900" dirty="0">
                <a:solidFill>
                  <a:prstClr val="black"/>
                </a:solidFill>
              </a:rPr>
              <a:t>K</a:t>
            </a:r>
          </a:p>
          <a:p>
            <a:pPr algn="ctr" defTabSz="758495"/>
            <a:endParaRPr lang="en-GB" sz="900" dirty="0">
              <a:solidFill>
                <a:prstClr val="black"/>
              </a:solidFill>
            </a:endParaRPr>
          </a:p>
        </p:txBody>
      </p:sp>
      <p:sp>
        <p:nvSpPr>
          <p:cNvPr id="51" name="Rectangle 50"/>
          <p:cNvSpPr/>
          <p:nvPr/>
        </p:nvSpPr>
        <p:spPr>
          <a:xfrm>
            <a:off x="10944538" y="4034808"/>
            <a:ext cx="864097" cy="495672"/>
          </a:xfrm>
          <a:prstGeom prst="rect">
            <a:avLst/>
          </a:prstGeom>
        </p:spPr>
        <p:style>
          <a:lnRef idx="2">
            <a:schemeClr val="accent1"/>
          </a:lnRef>
          <a:fillRef idx="1">
            <a:schemeClr val="lt1"/>
          </a:fillRef>
          <a:effectRef idx="0">
            <a:schemeClr val="accent1"/>
          </a:effectRef>
          <a:fontRef idx="minor">
            <a:schemeClr val="dk1"/>
          </a:fontRef>
        </p:style>
        <p:txBody>
          <a:bodyPr lIns="75849" tIns="37925" rIns="75849" bIns="37925" rtlCol="0" anchor="ctr"/>
          <a:lstStyle/>
          <a:p>
            <a:pPr algn="ctr" defTabSz="758495"/>
            <a:r>
              <a:rPr lang="en-GB" sz="900" dirty="0">
                <a:solidFill>
                  <a:prstClr val="black"/>
                </a:solidFill>
              </a:rPr>
              <a:t>Leia</a:t>
            </a:r>
          </a:p>
          <a:p>
            <a:pPr algn="ctr" defTabSz="758495"/>
            <a:r>
              <a:rPr lang="en-GB" sz="900" dirty="0">
                <a:solidFill>
                  <a:prstClr val="black"/>
                </a:solidFill>
              </a:rPr>
              <a:t>L</a:t>
            </a:r>
          </a:p>
        </p:txBody>
      </p:sp>
      <p:sp>
        <p:nvSpPr>
          <p:cNvPr id="8" name="Rectangle 7">
            <a:extLst>
              <a:ext uri="{FF2B5EF4-FFF2-40B4-BE49-F238E27FC236}">
                <a16:creationId xmlns:a16="http://schemas.microsoft.com/office/drawing/2014/main" id="{8AD46FE4-EB1C-437F-8F77-A768403FD8E3}"/>
              </a:ext>
            </a:extLst>
          </p:cNvPr>
          <p:cNvSpPr/>
          <p:nvPr/>
        </p:nvSpPr>
        <p:spPr>
          <a:xfrm>
            <a:off x="1871529" y="758340"/>
            <a:ext cx="8821005" cy="523220"/>
          </a:xfrm>
          <a:prstGeom prst="rect">
            <a:avLst/>
          </a:prstGeom>
        </p:spPr>
        <p:txBody>
          <a:bodyPr wrap="none">
            <a:spAutoFit/>
          </a:bodyPr>
          <a:lstStyle/>
          <a:p>
            <a:r>
              <a:rPr lang="en-GB" sz="2800" dirty="0"/>
              <a:t>Deconstruct: Make a large amount of learning manageable.</a:t>
            </a:r>
          </a:p>
        </p:txBody>
      </p:sp>
    </p:spTree>
    <p:extLst>
      <p:ext uri="{BB962C8B-B14F-4D97-AF65-F5344CB8AC3E}">
        <p14:creationId xmlns:p14="http://schemas.microsoft.com/office/powerpoint/2010/main" val="270777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4"/>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5"/>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40"/>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41"/>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4"/>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42"/>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43"/>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44"/>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45"/>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17"/>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46"/>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47"/>
                                        </p:tgtEl>
                                        <p:attrNameLst>
                                          <p:attrName>style.visibility</p:attrName>
                                        </p:attrNameLst>
                                      </p:cBhvr>
                                      <p:to>
                                        <p:strVal val="visible"/>
                                      </p:to>
                                    </p:set>
                                  </p:childTnLst>
                                </p:cTn>
                              </p:par>
                              <p:par>
                                <p:cTn id="55" presetID="1" presetClass="entr" presetSubtype="0"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48"/>
                                        </p:tgtEl>
                                        <p:attrNameLst>
                                          <p:attrName>style.visibility</p:attrName>
                                        </p:attrNameLst>
                                      </p:cBhvr>
                                      <p:to>
                                        <p:strVal val="visible"/>
                                      </p:to>
                                    </p:set>
                                  </p:childTnLst>
                                </p:cTn>
                              </p:par>
                              <p:par>
                                <p:cTn id="59" presetID="1" presetClass="entr" presetSubtype="0" fill="hold" nodeType="withEffect">
                                  <p:stCondLst>
                                    <p:cond delay="0"/>
                                  </p:stCondLst>
                                  <p:childTnLst>
                                    <p:set>
                                      <p:cBhvr>
                                        <p:cTn id="60" dur="1" fill="hold">
                                          <p:stCondLst>
                                            <p:cond delay="0"/>
                                          </p:stCondLst>
                                        </p:cTn>
                                        <p:tgtEl>
                                          <p:spTgt spid="20"/>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49"/>
                                        </p:tgtEl>
                                        <p:attrNameLst>
                                          <p:attrName>style.visibility</p:attrName>
                                        </p:attrNameLst>
                                      </p:cBhvr>
                                      <p:to>
                                        <p:strVal val="visible"/>
                                      </p:to>
                                    </p:set>
                                  </p:childTnLst>
                                </p:cTn>
                              </p:par>
                              <p:par>
                                <p:cTn id="63" presetID="1" presetClass="entr" presetSubtype="0" fill="hold" nodeType="withEffect">
                                  <p:stCondLst>
                                    <p:cond delay="0"/>
                                  </p:stCondLst>
                                  <p:childTnLst>
                                    <p:set>
                                      <p:cBhvr>
                                        <p:cTn id="64" dur="1" fill="hold">
                                          <p:stCondLst>
                                            <p:cond delay="0"/>
                                          </p:stCondLst>
                                        </p:cTn>
                                        <p:tgtEl>
                                          <p:spTgt spid="19"/>
                                        </p:tgtEl>
                                        <p:attrNameLst>
                                          <p:attrName>style.visibility</p:attrName>
                                        </p:attrNameLst>
                                      </p:cBhvr>
                                      <p:to>
                                        <p:strVal val="visible"/>
                                      </p:to>
                                    </p:set>
                                  </p:childTnLst>
                                </p:cTn>
                              </p:par>
                              <p:par>
                                <p:cTn id="65" presetID="1" presetClass="entr" presetSubtype="0" fill="hold" grpId="0" nodeType="withEffect">
                                  <p:stCondLst>
                                    <p:cond delay="0"/>
                                  </p:stCondLst>
                                  <p:childTnLst>
                                    <p:set>
                                      <p:cBhvr>
                                        <p:cTn id="66" dur="1" fill="hold">
                                          <p:stCondLst>
                                            <p:cond delay="0"/>
                                          </p:stCondLst>
                                        </p:cTn>
                                        <p:tgtEl>
                                          <p:spTgt spid="50"/>
                                        </p:tgtEl>
                                        <p:attrNameLst>
                                          <p:attrName>style.visibility</p:attrName>
                                        </p:attrNameLst>
                                      </p:cBhvr>
                                      <p:to>
                                        <p:strVal val="visible"/>
                                      </p:to>
                                    </p:set>
                                  </p:childTnLst>
                                </p:cTn>
                              </p:par>
                              <p:par>
                                <p:cTn id="67" presetID="1" presetClass="entr" presetSubtype="0"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childTnLst>
                                </p:cTn>
                              </p:par>
                              <p:par>
                                <p:cTn id="69" presetID="1" presetClass="entr" presetSubtype="0" fill="hold" grpId="0" nodeType="withEffect">
                                  <p:stCondLst>
                                    <p:cond delay="0"/>
                                  </p:stCondLst>
                                  <p:childTnLst>
                                    <p:set>
                                      <p:cBhvr>
                                        <p:cTn id="70" dur="1" fill="hold">
                                          <p:stCondLst>
                                            <p:cond delay="0"/>
                                          </p:stCondLst>
                                        </p:cTn>
                                        <p:tgtEl>
                                          <p:spTgt spid="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EA06B41-5FF3-4702-BD3B-CDCC4D392FB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69065" y="32769"/>
            <a:ext cx="4491250" cy="6511155"/>
          </a:xfrm>
          <a:prstGeom prst="rect">
            <a:avLst/>
          </a:prstGeom>
        </p:spPr>
      </p:pic>
    </p:spTree>
    <p:extLst>
      <p:ext uri="{BB962C8B-B14F-4D97-AF65-F5344CB8AC3E}">
        <p14:creationId xmlns:p14="http://schemas.microsoft.com/office/powerpoint/2010/main" val="33921240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A3D0D200-8917-4342-9065-C3E9E8149324}"/>
              </a:ext>
            </a:extLst>
          </p:cNvPr>
          <p:cNvSpPr/>
          <p:nvPr/>
        </p:nvSpPr>
        <p:spPr>
          <a:xfrm>
            <a:off x="1876818" y="1491228"/>
            <a:ext cx="1770798" cy="901148"/>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RESTORE</a:t>
            </a:r>
          </a:p>
          <a:p>
            <a:pPr algn="ctr"/>
            <a:r>
              <a:rPr lang="en-GB" sz="2800" b="1" dirty="0">
                <a:solidFill>
                  <a:schemeClr val="tx1"/>
                </a:solidFill>
              </a:rPr>
              <a:t>IT</a:t>
            </a:r>
          </a:p>
        </p:txBody>
      </p:sp>
      <p:sp>
        <p:nvSpPr>
          <p:cNvPr id="6" name="Rectangle: Rounded Corners 5">
            <a:extLst>
              <a:ext uri="{FF2B5EF4-FFF2-40B4-BE49-F238E27FC236}">
                <a16:creationId xmlns:a16="http://schemas.microsoft.com/office/drawing/2014/main" id="{735A6091-AB4D-415F-980F-90C9007B6BB8}"/>
              </a:ext>
            </a:extLst>
          </p:cNvPr>
          <p:cNvSpPr/>
          <p:nvPr/>
        </p:nvSpPr>
        <p:spPr>
          <a:xfrm>
            <a:off x="6067001" y="1491228"/>
            <a:ext cx="1770798" cy="901148"/>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TEST</a:t>
            </a:r>
          </a:p>
          <a:p>
            <a:pPr algn="ctr"/>
            <a:r>
              <a:rPr lang="en-GB" sz="2800" b="1" dirty="0">
                <a:solidFill>
                  <a:schemeClr val="tx1"/>
                </a:solidFill>
              </a:rPr>
              <a:t>IT</a:t>
            </a:r>
          </a:p>
        </p:txBody>
      </p:sp>
      <p:sp>
        <p:nvSpPr>
          <p:cNvPr id="7" name="Rectangle: Rounded Corners 6">
            <a:extLst>
              <a:ext uri="{FF2B5EF4-FFF2-40B4-BE49-F238E27FC236}">
                <a16:creationId xmlns:a16="http://schemas.microsoft.com/office/drawing/2014/main" id="{89571396-475A-4AA5-8DDF-168DC09A1DAC}"/>
              </a:ext>
            </a:extLst>
          </p:cNvPr>
          <p:cNvSpPr/>
          <p:nvPr/>
        </p:nvSpPr>
        <p:spPr>
          <a:xfrm>
            <a:off x="8016703" y="1451591"/>
            <a:ext cx="1961486" cy="901148"/>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REFINE</a:t>
            </a:r>
          </a:p>
          <a:p>
            <a:pPr algn="ctr"/>
            <a:r>
              <a:rPr lang="en-GB" sz="2800" b="1" dirty="0">
                <a:solidFill>
                  <a:schemeClr val="tx1"/>
                </a:solidFill>
              </a:rPr>
              <a:t>IT</a:t>
            </a:r>
          </a:p>
        </p:txBody>
      </p:sp>
      <p:sp>
        <p:nvSpPr>
          <p:cNvPr id="8" name="Rectangle: Rounded Corners 7">
            <a:extLst>
              <a:ext uri="{FF2B5EF4-FFF2-40B4-BE49-F238E27FC236}">
                <a16:creationId xmlns:a16="http://schemas.microsoft.com/office/drawing/2014/main" id="{399C2D12-5BAC-4476-9B73-2FEEA27D926A}"/>
              </a:ext>
            </a:extLst>
          </p:cNvPr>
          <p:cNvSpPr/>
          <p:nvPr/>
        </p:nvSpPr>
        <p:spPr>
          <a:xfrm>
            <a:off x="4010849" y="1522990"/>
            <a:ext cx="1770798" cy="901148"/>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STEP</a:t>
            </a:r>
          </a:p>
          <a:p>
            <a:pPr algn="ctr"/>
            <a:r>
              <a:rPr lang="en-GB" sz="2800" b="1" dirty="0">
                <a:solidFill>
                  <a:schemeClr val="tx1"/>
                </a:solidFill>
              </a:rPr>
              <a:t>IT</a:t>
            </a:r>
          </a:p>
        </p:txBody>
      </p:sp>
      <p:sp>
        <p:nvSpPr>
          <p:cNvPr id="12" name="Arrow: Right 11">
            <a:extLst>
              <a:ext uri="{FF2B5EF4-FFF2-40B4-BE49-F238E27FC236}">
                <a16:creationId xmlns:a16="http://schemas.microsoft.com/office/drawing/2014/main" id="{62277A18-7DED-4063-A452-126D1FC81228}"/>
              </a:ext>
            </a:extLst>
          </p:cNvPr>
          <p:cNvSpPr/>
          <p:nvPr/>
        </p:nvSpPr>
        <p:spPr>
          <a:xfrm>
            <a:off x="3511826" y="1749646"/>
            <a:ext cx="609600" cy="490330"/>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Arrow: Right 13">
            <a:extLst>
              <a:ext uri="{FF2B5EF4-FFF2-40B4-BE49-F238E27FC236}">
                <a16:creationId xmlns:a16="http://schemas.microsoft.com/office/drawing/2014/main" id="{9E26C73A-4740-49D2-A771-9FC8364BAFAF}"/>
              </a:ext>
            </a:extLst>
          </p:cNvPr>
          <p:cNvSpPr/>
          <p:nvPr/>
        </p:nvSpPr>
        <p:spPr>
          <a:xfrm>
            <a:off x="7628258" y="1733081"/>
            <a:ext cx="609600" cy="490330"/>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Arrow: Right 14">
            <a:extLst>
              <a:ext uri="{FF2B5EF4-FFF2-40B4-BE49-F238E27FC236}">
                <a16:creationId xmlns:a16="http://schemas.microsoft.com/office/drawing/2014/main" id="{DB590967-1AC8-4167-9410-566A7EE53C16}"/>
              </a:ext>
            </a:extLst>
          </p:cNvPr>
          <p:cNvSpPr/>
          <p:nvPr/>
        </p:nvSpPr>
        <p:spPr>
          <a:xfrm>
            <a:off x="5630510" y="1733081"/>
            <a:ext cx="609600" cy="490330"/>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Rectangle: Rounded Corners 17">
            <a:extLst>
              <a:ext uri="{FF2B5EF4-FFF2-40B4-BE49-F238E27FC236}">
                <a16:creationId xmlns:a16="http://schemas.microsoft.com/office/drawing/2014/main" id="{B6D5AC65-5DEC-4BF8-9D33-57BAFA9845D1}"/>
              </a:ext>
            </a:extLst>
          </p:cNvPr>
          <p:cNvSpPr/>
          <p:nvPr/>
        </p:nvSpPr>
        <p:spPr>
          <a:xfrm>
            <a:off x="1876818" y="2690549"/>
            <a:ext cx="1770798" cy="2555219"/>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TextBox 18">
            <a:extLst>
              <a:ext uri="{FF2B5EF4-FFF2-40B4-BE49-F238E27FC236}">
                <a16:creationId xmlns:a16="http://schemas.microsoft.com/office/drawing/2014/main" id="{7F1F96EF-B46E-406C-9102-34B64A9F901A}"/>
              </a:ext>
            </a:extLst>
          </p:cNvPr>
          <p:cNvSpPr txBox="1"/>
          <p:nvPr/>
        </p:nvSpPr>
        <p:spPr>
          <a:xfrm>
            <a:off x="1876818" y="2933186"/>
            <a:ext cx="1770798" cy="2246769"/>
          </a:xfrm>
          <a:prstGeom prst="rect">
            <a:avLst/>
          </a:prstGeom>
          <a:noFill/>
        </p:spPr>
        <p:txBody>
          <a:bodyPr wrap="square" rtlCol="0">
            <a:spAutoFit/>
          </a:bodyPr>
          <a:lstStyle/>
          <a:p>
            <a:r>
              <a:rPr lang="en-GB" sz="1400" dirty="0"/>
              <a:t>Go back to your work -  Reduce it to bullet points. Restore them to their original state.</a:t>
            </a:r>
          </a:p>
          <a:p>
            <a:endParaRPr lang="en-GB" sz="1400" dirty="0"/>
          </a:p>
          <a:p>
            <a:r>
              <a:rPr lang="en-GB" sz="1400" dirty="0"/>
              <a:t>Go back to your images and restore them back into written form..</a:t>
            </a:r>
          </a:p>
        </p:txBody>
      </p:sp>
      <p:sp>
        <p:nvSpPr>
          <p:cNvPr id="20" name="Rectangle: Rounded Corners 19">
            <a:extLst>
              <a:ext uri="{FF2B5EF4-FFF2-40B4-BE49-F238E27FC236}">
                <a16:creationId xmlns:a16="http://schemas.microsoft.com/office/drawing/2014/main" id="{E1BE5732-CD5D-4566-897C-EFDAD1B26E7B}"/>
              </a:ext>
            </a:extLst>
          </p:cNvPr>
          <p:cNvSpPr/>
          <p:nvPr/>
        </p:nvSpPr>
        <p:spPr>
          <a:xfrm>
            <a:off x="4005824" y="2711081"/>
            <a:ext cx="1770798" cy="2534688"/>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2" name="Rectangle: Rounded Corners 21">
            <a:extLst>
              <a:ext uri="{FF2B5EF4-FFF2-40B4-BE49-F238E27FC236}">
                <a16:creationId xmlns:a16="http://schemas.microsoft.com/office/drawing/2014/main" id="{8AE6EE38-2D87-4FE5-B572-E812B9D8A3AE}"/>
              </a:ext>
            </a:extLst>
          </p:cNvPr>
          <p:cNvSpPr/>
          <p:nvPr/>
        </p:nvSpPr>
        <p:spPr>
          <a:xfrm>
            <a:off x="8088151" y="2742843"/>
            <a:ext cx="1890038" cy="2502926"/>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TextBox 20">
            <a:extLst>
              <a:ext uri="{FF2B5EF4-FFF2-40B4-BE49-F238E27FC236}">
                <a16:creationId xmlns:a16="http://schemas.microsoft.com/office/drawing/2014/main" id="{5CCC1541-5EAB-4A07-AAC5-DE4C684D819C}"/>
              </a:ext>
            </a:extLst>
          </p:cNvPr>
          <p:cNvSpPr txBox="1"/>
          <p:nvPr/>
        </p:nvSpPr>
        <p:spPr>
          <a:xfrm>
            <a:off x="6105844" y="2992348"/>
            <a:ext cx="1770797" cy="338554"/>
          </a:xfrm>
          <a:prstGeom prst="rect">
            <a:avLst/>
          </a:prstGeom>
          <a:noFill/>
        </p:spPr>
        <p:txBody>
          <a:bodyPr wrap="square" rtlCol="0">
            <a:spAutoFit/>
          </a:bodyPr>
          <a:lstStyle/>
          <a:p>
            <a:r>
              <a:rPr lang="en-GB" sz="1600" dirty="0"/>
              <a:t>-</a:t>
            </a:r>
          </a:p>
        </p:txBody>
      </p:sp>
      <p:sp>
        <p:nvSpPr>
          <p:cNvPr id="24" name="Rectangle: Rounded Corners 23">
            <a:extLst>
              <a:ext uri="{FF2B5EF4-FFF2-40B4-BE49-F238E27FC236}">
                <a16:creationId xmlns:a16="http://schemas.microsoft.com/office/drawing/2014/main" id="{A6BA6505-37B4-4215-9904-BC2CAF9E21EA}"/>
              </a:ext>
            </a:extLst>
          </p:cNvPr>
          <p:cNvSpPr/>
          <p:nvPr/>
        </p:nvSpPr>
        <p:spPr>
          <a:xfrm>
            <a:off x="6016353" y="2742842"/>
            <a:ext cx="1770798" cy="2502926"/>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400" dirty="0">
              <a:solidFill>
                <a:schemeClr val="tx1"/>
              </a:solidFill>
            </a:endParaRPr>
          </a:p>
        </p:txBody>
      </p:sp>
      <p:pic>
        <p:nvPicPr>
          <p:cNvPr id="17" name="Picture 16" descr="A close up of a sign&#10;&#10;Description generated with high confidence">
            <a:extLst>
              <a:ext uri="{FF2B5EF4-FFF2-40B4-BE49-F238E27FC236}">
                <a16:creationId xmlns:a16="http://schemas.microsoft.com/office/drawing/2014/main" id="{9E8740F3-87D8-46B0-BB7A-A8419C06E207}"/>
              </a:ext>
            </a:extLst>
          </p:cNvPr>
          <p:cNvPicPr>
            <a:picLocks noChangeAspect="1"/>
          </p:cNvPicPr>
          <p:nvPr/>
        </p:nvPicPr>
        <p:blipFill rotWithShape="1">
          <a:blip r:embed="rId3">
            <a:extLst>
              <a:ext uri="{28A0092B-C50C-407E-A947-70E740481C1C}">
                <a14:useLocalDpi xmlns:a14="http://schemas.microsoft.com/office/drawing/2010/main" val="0"/>
              </a:ext>
            </a:extLst>
          </a:blip>
          <a:srcRect l="54442" t="52682" r="9415" b="-2122"/>
          <a:stretch/>
        </p:blipFill>
        <p:spPr>
          <a:xfrm>
            <a:off x="136487" y="1817792"/>
            <a:ext cx="1319002" cy="1128836"/>
          </a:xfrm>
          <a:prstGeom prst="rect">
            <a:avLst/>
          </a:prstGeom>
        </p:spPr>
      </p:pic>
      <p:sp>
        <p:nvSpPr>
          <p:cNvPr id="3" name="TextBox 2">
            <a:extLst>
              <a:ext uri="{FF2B5EF4-FFF2-40B4-BE49-F238E27FC236}">
                <a16:creationId xmlns:a16="http://schemas.microsoft.com/office/drawing/2014/main" id="{E5AF9F6C-A389-458D-83BB-4ED65F8DDEAE}"/>
              </a:ext>
            </a:extLst>
          </p:cNvPr>
          <p:cNvSpPr txBox="1"/>
          <p:nvPr/>
        </p:nvSpPr>
        <p:spPr>
          <a:xfrm>
            <a:off x="4044668" y="2964948"/>
            <a:ext cx="1694038" cy="1600438"/>
          </a:xfrm>
          <a:prstGeom prst="rect">
            <a:avLst/>
          </a:prstGeom>
          <a:noFill/>
        </p:spPr>
        <p:txBody>
          <a:bodyPr wrap="square" rtlCol="0">
            <a:spAutoFit/>
          </a:bodyPr>
          <a:lstStyle/>
          <a:p>
            <a:r>
              <a:rPr lang="fr-FR" sz="1400" dirty="0" err="1"/>
              <a:t>Create</a:t>
            </a:r>
            <a:r>
              <a:rPr lang="fr-FR" sz="1400" dirty="0"/>
              <a:t> a 5 </a:t>
            </a:r>
            <a:r>
              <a:rPr lang="fr-FR" sz="1400" dirty="0" err="1"/>
              <a:t>step</a:t>
            </a:r>
            <a:r>
              <a:rPr lang="fr-FR" sz="1400" dirty="0"/>
              <a:t> process </a:t>
            </a:r>
            <a:r>
              <a:rPr lang="fr-FR" sz="1400" dirty="0" err="1"/>
              <a:t>explaining</a:t>
            </a:r>
            <a:r>
              <a:rPr lang="fr-FR" sz="1400" dirty="0"/>
              <a:t> the 3 </a:t>
            </a:r>
            <a:r>
              <a:rPr lang="fr-FR" sz="1400" dirty="0" err="1"/>
              <a:t>most</a:t>
            </a:r>
            <a:r>
              <a:rPr lang="fr-FR" sz="1400" dirty="0"/>
              <a:t> </a:t>
            </a:r>
            <a:r>
              <a:rPr lang="fr-FR" sz="1400" dirty="0" err="1"/>
              <a:t>difficult</a:t>
            </a:r>
            <a:r>
              <a:rPr lang="fr-FR" sz="1400" dirty="0"/>
              <a:t>  </a:t>
            </a:r>
            <a:r>
              <a:rPr lang="fr-FR" sz="1400" dirty="0" err="1"/>
              <a:t>learning</a:t>
            </a:r>
            <a:r>
              <a:rPr lang="fr-FR" sz="1400" dirty="0"/>
              <a:t> points </a:t>
            </a:r>
            <a:r>
              <a:rPr lang="fr-FR" sz="1400" dirty="0" err="1"/>
              <a:t>here</a:t>
            </a:r>
            <a:r>
              <a:rPr lang="fr-FR" sz="1400" dirty="0"/>
              <a:t>.</a:t>
            </a:r>
          </a:p>
          <a:p>
            <a:r>
              <a:rPr lang="fr-FR" sz="1400" dirty="0" err="1"/>
              <a:t>Recall</a:t>
            </a:r>
            <a:r>
              <a:rPr lang="fr-FR" sz="1400" dirty="0"/>
              <a:t> the process or </a:t>
            </a:r>
            <a:r>
              <a:rPr lang="fr-FR" sz="1400" dirty="0" err="1"/>
              <a:t>order</a:t>
            </a:r>
            <a:r>
              <a:rPr lang="fr-FR" sz="1400" dirty="0"/>
              <a:t> of </a:t>
            </a:r>
            <a:r>
              <a:rPr lang="fr-FR" sz="1400" dirty="0" err="1"/>
              <a:t>events</a:t>
            </a:r>
            <a:r>
              <a:rPr lang="fr-FR" sz="1400" dirty="0"/>
              <a:t> </a:t>
            </a:r>
            <a:r>
              <a:rPr lang="fr-FR" sz="1400" dirty="0" err="1"/>
              <a:t>you</a:t>
            </a:r>
            <a:r>
              <a:rPr lang="fr-FR" sz="1400" dirty="0"/>
              <a:t> have </a:t>
            </a:r>
            <a:r>
              <a:rPr lang="fr-FR" sz="1400" dirty="0" err="1"/>
              <a:t>studied</a:t>
            </a:r>
            <a:r>
              <a:rPr lang="fr-FR" sz="1400" dirty="0"/>
              <a:t> </a:t>
            </a:r>
          </a:p>
        </p:txBody>
      </p:sp>
      <p:sp>
        <p:nvSpPr>
          <p:cNvPr id="4" name="Rectangle 3">
            <a:extLst>
              <a:ext uri="{FF2B5EF4-FFF2-40B4-BE49-F238E27FC236}">
                <a16:creationId xmlns:a16="http://schemas.microsoft.com/office/drawing/2014/main" id="{3590B356-150D-4F22-B547-6085050C1F91}"/>
              </a:ext>
            </a:extLst>
          </p:cNvPr>
          <p:cNvSpPr/>
          <p:nvPr/>
        </p:nvSpPr>
        <p:spPr>
          <a:xfrm>
            <a:off x="5627" y="1329168"/>
            <a:ext cx="1713226" cy="523220"/>
          </a:xfrm>
          <a:prstGeom prst="rect">
            <a:avLst/>
          </a:prstGeom>
        </p:spPr>
        <p:txBody>
          <a:bodyPr wrap="none">
            <a:spAutoFit/>
          </a:bodyPr>
          <a:lstStyle/>
          <a:p>
            <a:r>
              <a:rPr lang="fr-FR" sz="2800" b="1" dirty="0">
                <a:solidFill>
                  <a:srgbClr val="FF0000"/>
                </a:solidFill>
                <a:effectLst>
                  <a:outerShdw blurRad="38100" dist="38100" dir="2700000" algn="tl">
                    <a:srgbClr val="000000">
                      <a:alpha val="43137"/>
                    </a:srgbClr>
                  </a:outerShdw>
                </a:effectLst>
              </a:rPr>
              <a:t>Download</a:t>
            </a:r>
          </a:p>
        </p:txBody>
      </p:sp>
      <p:sp>
        <p:nvSpPr>
          <p:cNvPr id="10" name="TextBox 9">
            <a:extLst>
              <a:ext uri="{FF2B5EF4-FFF2-40B4-BE49-F238E27FC236}">
                <a16:creationId xmlns:a16="http://schemas.microsoft.com/office/drawing/2014/main" id="{7E3E0E36-D757-49E0-BE2E-2CB08926C4B0}"/>
              </a:ext>
            </a:extLst>
          </p:cNvPr>
          <p:cNvSpPr txBox="1"/>
          <p:nvPr/>
        </p:nvSpPr>
        <p:spPr>
          <a:xfrm>
            <a:off x="8237858" y="2865535"/>
            <a:ext cx="1928880" cy="2862322"/>
          </a:xfrm>
          <a:prstGeom prst="rect">
            <a:avLst/>
          </a:prstGeom>
          <a:noFill/>
        </p:spPr>
        <p:txBody>
          <a:bodyPr wrap="square" rtlCol="0">
            <a:spAutoFit/>
          </a:bodyPr>
          <a:lstStyle/>
          <a:p>
            <a:r>
              <a:rPr lang="en-GB" sz="1400" dirty="0"/>
              <a:t>Improve it </a:t>
            </a:r>
          </a:p>
          <a:p>
            <a:r>
              <a:rPr lang="en-GB" sz="1400" dirty="0"/>
              <a:t>Rank it</a:t>
            </a:r>
          </a:p>
          <a:p>
            <a:r>
              <a:rPr lang="en-GB" sz="1400" dirty="0"/>
              <a:t>Reorder it</a:t>
            </a:r>
          </a:p>
          <a:p>
            <a:r>
              <a:rPr lang="en-GB" sz="1400" dirty="0"/>
              <a:t>Change it</a:t>
            </a:r>
          </a:p>
          <a:p>
            <a:r>
              <a:rPr lang="en-GB" sz="1400" dirty="0"/>
              <a:t>Condense it</a:t>
            </a:r>
          </a:p>
          <a:p>
            <a:r>
              <a:rPr lang="en-GB" sz="1400" dirty="0"/>
              <a:t>Add to it</a:t>
            </a:r>
          </a:p>
          <a:p>
            <a:r>
              <a:rPr lang="en-GB" sz="1400" dirty="0"/>
              <a:t>What have you missed out  from your topic on a page?</a:t>
            </a:r>
          </a:p>
          <a:p>
            <a:r>
              <a:rPr lang="en-GB" dirty="0"/>
              <a:t> </a:t>
            </a:r>
          </a:p>
          <a:p>
            <a:endParaRPr lang="en-GB" dirty="0"/>
          </a:p>
          <a:p>
            <a:endParaRPr lang="en-GB" dirty="0"/>
          </a:p>
        </p:txBody>
      </p:sp>
      <p:sp>
        <p:nvSpPr>
          <p:cNvPr id="9" name="TextBox 8">
            <a:extLst>
              <a:ext uri="{FF2B5EF4-FFF2-40B4-BE49-F238E27FC236}">
                <a16:creationId xmlns:a16="http://schemas.microsoft.com/office/drawing/2014/main" id="{B378533D-280F-084B-ABD4-536100793D9D}"/>
              </a:ext>
            </a:extLst>
          </p:cNvPr>
          <p:cNvSpPr txBox="1"/>
          <p:nvPr/>
        </p:nvSpPr>
        <p:spPr>
          <a:xfrm>
            <a:off x="6105844" y="2946628"/>
            <a:ext cx="1522414" cy="2092881"/>
          </a:xfrm>
          <a:prstGeom prst="rect">
            <a:avLst/>
          </a:prstGeom>
          <a:noFill/>
        </p:spPr>
        <p:txBody>
          <a:bodyPr wrap="square" rtlCol="0">
            <a:spAutoFit/>
          </a:bodyPr>
          <a:lstStyle/>
          <a:p>
            <a:r>
              <a:rPr lang="en-GB" sz="1400" dirty="0"/>
              <a:t>Use the </a:t>
            </a:r>
            <a:r>
              <a:rPr lang="en-GB" sz="1400" dirty="0" err="1"/>
              <a:t>Thinkit</a:t>
            </a:r>
            <a:r>
              <a:rPr lang="en-GB" sz="1400" dirty="0"/>
              <a:t> images to test your knowledge.</a:t>
            </a:r>
          </a:p>
          <a:p>
            <a:endParaRPr lang="en-GB" sz="1400" dirty="0"/>
          </a:p>
          <a:p>
            <a:r>
              <a:rPr lang="en-GB" sz="1400" dirty="0"/>
              <a:t>Write yourself 3-5 exam questions on this topic or skill.</a:t>
            </a:r>
          </a:p>
          <a:p>
            <a:endParaRPr lang="en-US" dirty="0"/>
          </a:p>
        </p:txBody>
      </p:sp>
      <p:grpSp>
        <p:nvGrpSpPr>
          <p:cNvPr id="25" name="Group 24">
            <a:extLst>
              <a:ext uri="{FF2B5EF4-FFF2-40B4-BE49-F238E27FC236}">
                <a16:creationId xmlns:a16="http://schemas.microsoft.com/office/drawing/2014/main" id="{4CCFA470-E415-DD4D-B35E-CA13D5A6E41A}"/>
              </a:ext>
            </a:extLst>
          </p:cNvPr>
          <p:cNvGrpSpPr/>
          <p:nvPr/>
        </p:nvGrpSpPr>
        <p:grpSpPr>
          <a:xfrm>
            <a:off x="0" y="5658678"/>
            <a:ext cx="12192000" cy="1199322"/>
            <a:chOff x="0" y="5658678"/>
            <a:chExt cx="12192000" cy="1199322"/>
          </a:xfrm>
        </p:grpSpPr>
        <p:sp>
          <p:nvSpPr>
            <p:cNvPr id="26" name="Rectangle 25">
              <a:extLst>
                <a:ext uri="{FF2B5EF4-FFF2-40B4-BE49-F238E27FC236}">
                  <a16:creationId xmlns:a16="http://schemas.microsoft.com/office/drawing/2014/main" id="{AC1D1188-F0E7-2544-98B5-DE5742095C69}"/>
                </a:ext>
              </a:extLst>
            </p:cNvPr>
            <p:cNvSpPr/>
            <p:nvPr/>
          </p:nvSpPr>
          <p:spPr>
            <a:xfrm>
              <a:off x="0" y="5658678"/>
              <a:ext cx="12192000" cy="1199322"/>
            </a:xfrm>
            <a:prstGeom prst="rect">
              <a:avLst/>
            </a:prstGeom>
            <a:gradFill flip="none" rotWithShape="1">
              <a:gsLst>
                <a:gs pos="81000">
                  <a:schemeClr val="bg1"/>
                </a:gs>
                <a:gs pos="0">
                  <a:schemeClr val="accent2"/>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FAC1CAD0-A47A-F345-8A9B-6181679132CF}"/>
                </a:ext>
              </a:extLst>
            </p:cNvPr>
            <p:cNvSpPr txBox="1"/>
            <p:nvPr/>
          </p:nvSpPr>
          <p:spPr>
            <a:xfrm>
              <a:off x="596348" y="6058283"/>
              <a:ext cx="4002156" cy="400110"/>
            </a:xfrm>
            <a:prstGeom prst="rect">
              <a:avLst/>
            </a:prstGeom>
            <a:noFill/>
          </p:spPr>
          <p:txBody>
            <a:bodyPr wrap="square" rtlCol="0">
              <a:spAutoFit/>
            </a:bodyPr>
            <a:lstStyle/>
            <a:p>
              <a:r>
                <a:rPr lang="en-US" sz="2000" b="1" i="1" dirty="0">
                  <a:solidFill>
                    <a:schemeClr val="bg1"/>
                  </a:solidFill>
                </a:rPr>
                <a:t>Better Future – Brighter Hope</a:t>
              </a:r>
            </a:p>
          </p:txBody>
        </p:sp>
      </p:grpSp>
      <p:sp>
        <p:nvSpPr>
          <p:cNvPr id="29" name="Rectangle 28">
            <a:extLst>
              <a:ext uri="{FF2B5EF4-FFF2-40B4-BE49-F238E27FC236}">
                <a16:creationId xmlns:a16="http://schemas.microsoft.com/office/drawing/2014/main" id="{29094B56-F6C4-41B5-9709-AB46707189F0}"/>
              </a:ext>
            </a:extLst>
          </p:cNvPr>
          <p:cNvSpPr/>
          <p:nvPr/>
        </p:nvSpPr>
        <p:spPr>
          <a:xfrm>
            <a:off x="6948384" y="53891"/>
            <a:ext cx="5418582" cy="646331"/>
          </a:xfrm>
          <a:prstGeom prst="rect">
            <a:avLst/>
          </a:prstGeom>
          <a:noFill/>
        </p:spPr>
        <p:txBody>
          <a:bodyPr wrap="square" lIns="91440" tIns="45720" rIns="91440" bIns="45720">
            <a:spAutoFit/>
          </a:bodyPr>
          <a:lstStyle/>
          <a:p>
            <a:pPr algn="ctr"/>
            <a:r>
              <a:rPr lang="en-GB" sz="3600" dirty="0">
                <a:ln w="0"/>
                <a:effectLst>
                  <a:outerShdw blurRad="38100" dist="19050" dir="2700000" algn="tl" rotWithShape="0">
                    <a:schemeClr val="dk1">
                      <a:alpha val="40000"/>
                    </a:schemeClr>
                  </a:outerShdw>
                </a:effectLst>
                <a:latin typeface="Helvetica Light" panose="020B0403020202020204" pitchFamily="34" charset="0"/>
              </a:rPr>
              <a:t>Re-visit</a:t>
            </a:r>
            <a:endParaRPr lang="en-GB" sz="3600" cap="none" spc="0" dirty="0">
              <a:ln w="0"/>
              <a:solidFill>
                <a:schemeClr val="tx1"/>
              </a:solidFill>
              <a:effectLst>
                <a:outerShdw blurRad="38100" dist="19050" dir="2700000" algn="tl" rotWithShape="0">
                  <a:schemeClr val="dk1">
                    <a:alpha val="40000"/>
                  </a:schemeClr>
                </a:outerShdw>
              </a:effectLst>
              <a:latin typeface="Helvetica Light" panose="020B0403020202020204" pitchFamily="34" charset="0"/>
            </a:endParaRPr>
          </a:p>
        </p:txBody>
      </p:sp>
      <p:sp>
        <p:nvSpPr>
          <p:cNvPr id="2" name="Rectangle 1">
            <a:extLst>
              <a:ext uri="{FF2B5EF4-FFF2-40B4-BE49-F238E27FC236}">
                <a16:creationId xmlns:a16="http://schemas.microsoft.com/office/drawing/2014/main" id="{17485B8E-FA4D-4E9F-8696-E4D520A2AE8E}"/>
              </a:ext>
            </a:extLst>
          </p:cNvPr>
          <p:cNvSpPr/>
          <p:nvPr/>
        </p:nvSpPr>
        <p:spPr>
          <a:xfrm>
            <a:off x="5974813" y="3244334"/>
            <a:ext cx="242374" cy="369332"/>
          </a:xfrm>
          <a:prstGeom prst="rect">
            <a:avLst/>
          </a:prstGeom>
        </p:spPr>
        <p:txBody>
          <a:bodyPr wrap="none">
            <a:spAutoFit/>
          </a:bodyPr>
          <a:lstStyle/>
          <a:p>
            <a:r>
              <a:rPr lang="en-GB" dirty="0">
                <a:solidFill>
                  <a:srgbClr val="000000"/>
                </a:solidFill>
                <a:latin typeface="Times New Roman" panose="02020603050405020304" pitchFamily="18" charset="0"/>
              </a:rPr>
              <a:t> </a:t>
            </a:r>
            <a:endParaRPr lang="en-GB" dirty="0"/>
          </a:p>
        </p:txBody>
      </p:sp>
    </p:spTree>
    <p:extLst>
      <p:ext uri="{BB962C8B-B14F-4D97-AF65-F5344CB8AC3E}">
        <p14:creationId xmlns:p14="http://schemas.microsoft.com/office/powerpoint/2010/main" val="23928163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s://www.epicnewmedia.co.uk/perch/resources/infographic-tips-ideas.jpg"/>
          <p:cNvPicPr>
            <a:picLocks noChangeAspect="1" noChangeArrowheads="1"/>
          </p:cNvPicPr>
          <p:nvPr/>
        </p:nvPicPr>
        <p:blipFill rotWithShape="1">
          <a:blip r:embed="rId2">
            <a:extLst>
              <a:ext uri="{28A0092B-C50C-407E-A947-70E740481C1C}">
                <a14:useLocalDpi xmlns:a14="http://schemas.microsoft.com/office/drawing/2010/main" val="0"/>
              </a:ext>
            </a:extLst>
          </a:blip>
          <a:srcRect t="13912"/>
          <a:stretch/>
        </p:blipFill>
        <p:spPr bwMode="auto">
          <a:xfrm>
            <a:off x="0" y="0"/>
            <a:ext cx="12192000" cy="5987688"/>
          </a:xfrm>
          <a:prstGeom prst="rect">
            <a:avLst/>
          </a:prstGeom>
          <a:noFill/>
          <a:extLst>
            <a:ext uri="{909E8E84-426E-40dd-AFC4-6F175D3DCCD1}">
              <a14:hiddenFill xmlns="" xmlns:a14="http://schemas.microsoft.com/office/drawing/2010/main">
                <a:solidFill>
                  <a:srgbClr val="FFFFFF"/>
                </a:solidFill>
              </a14:hiddenFill>
            </a:ext>
          </a:extLst>
        </p:spPr>
      </p:pic>
      <p:sp>
        <p:nvSpPr>
          <p:cNvPr id="3" name="Rectangle 2"/>
          <p:cNvSpPr/>
          <p:nvPr/>
        </p:nvSpPr>
        <p:spPr>
          <a:xfrm>
            <a:off x="0" y="6686550"/>
            <a:ext cx="12192000" cy="198368"/>
          </a:xfrm>
          <a:prstGeom prst="rect">
            <a:avLst/>
          </a:prstGeom>
          <a:solidFill>
            <a:srgbClr val="00AB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white"/>
              </a:solidFill>
              <a:effectLst/>
              <a:uLnTx/>
              <a:uFillTx/>
              <a:latin typeface="Calibri"/>
              <a:ea typeface="+mn-ea"/>
              <a:cs typeface="+mn-cs"/>
            </a:endParaRPr>
          </a:p>
        </p:txBody>
      </p:sp>
      <p:sp>
        <p:nvSpPr>
          <p:cNvPr id="2" name="TextBox 1"/>
          <p:cNvSpPr txBox="1"/>
          <p:nvPr/>
        </p:nvSpPr>
        <p:spPr>
          <a:xfrm>
            <a:off x="513848" y="4914386"/>
            <a:ext cx="11164304" cy="175432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a:ln>
                  <a:noFill/>
                </a:ln>
                <a:solidFill>
                  <a:srgbClr val="FF3300"/>
                </a:solidFill>
                <a:effectLst/>
                <a:uLnTx/>
                <a:uFillTx/>
                <a:latin typeface="Arial" panose="020B0604020202020204" pitchFamily="34" charset="0"/>
                <a:ea typeface="+mn-ea"/>
                <a:cs typeface="Arial" panose="020B0604020202020204" pitchFamily="34" charset="0"/>
              </a:rPr>
              <a:t>Top 10 tips to support your child through their exams</a:t>
            </a:r>
          </a:p>
        </p:txBody>
      </p:sp>
    </p:spTree>
    <p:extLst>
      <p:ext uri="{BB962C8B-B14F-4D97-AF65-F5344CB8AC3E}">
        <p14:creationId xmlns:p14="http://schemas.microsoft.com/office/powerpoint/2010/main" val="171761203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6686550"/>
            <a:ext cx="12192000" cy="198368"/>
          </a:xfrm>
          <a:prstGeom prst="rect">
            <a:avLst/>
          </a:prstGeom>
          <a:solidFill>
            <a:srgbClr val="00AB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white"/>
              </a:solidFill>
              <a:effectLst/>
              <a:uLnTx/>
              <a:uFillTx/>
              <a:latin typeface="Calibri"/>
              <a:ea typeface="+mn-ea"/>
              <a:cs typeface="+mn-cs"/>
            </a:endParaRPr>
          </a:p>
        </p:txBody>
      </p:sp>
      <p:sp>
        <p:nvSpPr>
          <p:cNvPr id="6" name="TextBox 5"/>
          <p:cNvSpPr txBox="1"/>
          <p:nvPr/>
        </p:nvSpPr>
        <p:spPr>
          <a:xfrm>
            <a:off x="1" y="470505"/>
            <a:ext cx="6343649" cy="769441"/>
          </a:xfrm>
          <a:prstGeom prst="rect">
            <a:avLst/>
          </a:prstGeom>
          <a:solidFill>
            <a:srgbClr val="00ABD7"/>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1. Being a role model </a:t>
            </a:r>
          </a:p>
        </p:txBody>
      </p:sp>
      <p:pic>
        <p:nvPicPr>
          <p:cNvPr id="2050" name="Picture 2" descr="https://s-media-cache-ak0.pinimg.com/236x/f1/cd/88/f1cd88fb59bb0aa4112eadd9b8c404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28409" y="1937983"/>
            <a:ext cx="4532741" cy="4532743"/>
          </a:xfrm>
          <a:prstGeom prst="rect">
            <a:avLst/>
          </a:prstGeom>
          <a:noFill/>
          <a:extLst>
            <a:ext uri="{909E8E84-426E-40dd-AFC4-6F175D3DCCD1}">
              <a14:hiddenFill xmlns="" xmlns:a14="http://schemas.microsoft.com/office/drawing/2010/main">
                <a:solidFill>
                  <a:srgbClr val="FFFFFF"/>
                </a:solidFill>
              </a14:hiddenFill>
            </a:ext>
          </a:extLst>
        </p:spPr>
      </p:pic>
      <p:sp>
        <p:nvSpPr>
          <p:cNvPr id="2" name="TextBox 1"/>
          <p:cNvSpPr txBox="1"/>
          <p:nvPr/>
        </p:nvSpPr>
        <p:spPr>
          <a:xfrm>
            <a:off x="454298" y="1624146"/>
            <a:ext cx="5572125" cy="553997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Set a good example by modelling the behaviour you want your child to adopt…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Planning for the week</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Eating healthily and well</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Keeping hydrated</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Leading an active life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Staying calm</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Being organised</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Good sleep habits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8862632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6686550"/>
            <a:ext cx="12192000" cy="198368"/>
          </a:xfrm>
          <a:prstGeom prst="rect">
            <a:avLst/>
          </a:prstGeom>
          <a:solidFill>
            <a:srgbClr val="00AB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white"/>
              </a:solidFill>
              <a:effectLst/>
              <a:uLnTx/>
              <a:uFillTx/>
              <a:latin typeface="Calibri"/>
              <a:ea typeface="+mn-ea"/>
              <a:cs typeface="+mn-cs"/>
            </a:endParaRPr>
          </a:p>
        </p:txBody>
      </p:sp>
      <p:sp>
        <p:nvSpPr>
          <p:cNvPr id="6" name="TextBox 5"/>
          <p:cNvSpPr txBox="1"/>
          <p:nvPr/>
        </p:nvSpPr>
        <p:spPr>
          <a:xfrm>
            <a:off x="2" y="470505"/>
            <a:ext cx="4900612" cy="769441"/>
          </a:xfrm>
          <a:prstGeom prst="rect">
            <a:avLst/>
          </a:prstGeom>
          <a:solidFill>
            <a:srgbClr val="00ABD7"/>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2. Goal Setting </a:t>
            </a:r>
          </a:p>
        </p:txBody>
      </p:sp>
      <p:sp>
        <p:nvSpPr>
          <p:cNvPr id="2" name="TextBox 1"/>
          <p:cNvSpPr txBox="1"/>
          <p:nvPr/>
        </p:nvSpPr>
        <p:spPr>
          <a:xfrm>
            <a:off x="542925" y="1657350"/>
            <a:ext cx="5300663" cy="5262979"/>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Encourage</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them to keep their goals planner visible – e.g. printed and displayed on their bedroom wall</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Help focus </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them and talk to them about their goals regularly</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Give </a:t>
            </a:r>
            <a:r>
              <a:rPr kumimoji="0" lang="en-GB" sz="2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positive reinforcement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Connect</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with them about </a:t>
            </a:r>
            <a:r>
              <a:rPr kumimoji="0" lang="en-GB" sz="2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‘why’ </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and </a:t>
            </a:r>
            <a:r>
              <a:rPr kumimoji="0" lang="en-GB" sz="2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‘what’ </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they want to achieve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pic>
        <p:nvPicPr>
          <p:cNvPr id="2050" name="Picture 2" descr="http://mamiverse.com/wp-content/uploads/2016/01/Goal-Setting-How-to-Get-the-Heck-Out-of-Your-Own-Way-and-Actually-Grow-MainPhot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2004131"/>
            <a:ext cx="5799299" cy="3918235"/>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40832323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6686550"/>
            <a:ext cx="12192000" cy="198368"/>
          </a:xfrm>
          <a:prstGeom prst="rect">
            <a:avLst/>
          </a:prstGeom>
          <a:solidFill>
            <a:srgbClr val="00AB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white"/>
              </a:solidFill>
              <a:effectLst/>
              <a:uLnTx/>
              <a:uFillTx/>
              <a:latin typeface="Calibri"/>
              <a:ea typeface="+mn-ea"/>
              <a:cs typeface="+mn-cs"/>
            </a:endParaRPr>
          </a:p>
        </p:txBody>
      </p:sp>
      <p:sp>
        <p:nvSpPr>
          <p:cNvPr id="6" name="TextBox 5"/>
          <p:cNvSpPr txBox="1"/>
          <p:nvPr/>
        </p:nvSpPr>
        <p:spPr>
          <a:xfrm>
            <a:off x="2" y="470505"/>
            <a:ext cx="4900612" cy="769441"/>
          </a:xfrm>
          <a:prstGeom prst="rect">
            <a:avLst/>
          </a:prstGeom>
          <a:solidFill>
            <a:srgbClr val="00ABD7"/>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3. Keeping Active</a:t>
            </a:r>
          </a:p>
        </p:txBody>
      </p:sp>
      <p:pic>
        <p:nvPicPr>
          <p:cNvPr id="4098" name="Picture 2" descr="http://chadmorrisonfitness.com.au/wp-content/uploads/2016/03/COMING-SOO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38030" y="1938242"/>
            <a:ext cx="4523120" cy="4523120"/>
          </a:xfrm>
          <a:prstGeom prst="rect">
            <a:avLst/>
          </a:prstGeom>
          <a:noFill/>
          <a:extLst>
            <a:ext uri="{909E8E84-426E-40dd-AFC4-6F175D3DCCD1}">
              <a14:hiddenFill xmlns="" xmlns:a14="http://schemas.microsoft.com/office/drawing/2010/main">
                <a:solidFill>
                  <a:srgbClr val="FFFFFF"/>
                </a:solidFill>
              </a14:hiddenFill>
            </a:ext>
          </a:extLst>
        </p:spPr>
      </p:pic>
      <p:sp>
        <p:nvSpPr>
          <p:cNvPr id="8" name="Oval 7"/>
          <p:cNvSpPr/>
          <p:nvPr/>
        </p:nvSpPr>
        <p:spPr>
          <a:xfrm>
            <a:off x="6524626" y="200025"/>
            <a:ext cx="2790824" cy="2616847"/>
          </a:xfrm>
          <a:prstGeom prst="ellipse">
            <a:avLst/>
          </a:prstGeom>
          <a:solidFill>
            <a:srgbClr val="FF0066"/>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4000" b="0" i="0" u="none" strike="noStrike" kern="1200" cap="none" spc="0" normalizeH="0" baseline="0" noProof="0" dirty="0">
                <a:ln>
                  <a:noFill/>
                </a:ln>
                <a:solidFill>
                  <a:prstClr val="white"/>
                </a:solidFill>
                <a:effectLst/>
                <a:uLnTx/>
                <a:uFillTx/>
                <a:latin typeface="Arial" panose="020B0604020202020204" pitchFamily="34" charset="0"/>
                <a:ea typeface="Calibri" panose="020F0502020204030204" pitchFamily="34" charset="0"/>
                <a:cs typeface="Arial" panose="020B0604020202020204" pitchFamily="34" charset="0"/>
              </a:rPr>
              <a:t>60 minutes per day </a:t>
            </a:r>
          </a:p>
        </p:txBody>
      </p:sp>
      <p:sp>
        <p:nvSpPr>
          <p:cNvPr id="3" name="TextBox 2"/>
          <p:cNvSpPr txBox="1"/>
          <p:nvPr/>
        </p:nvSpPr>
        <p:spPr>
          <a:xfrm>
            <a:off x="210048" y="1508448"/>
            <a:ext cx="6292351" cy="5632310"/>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Encourage them to keep active on a daily basis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Carry out exercise in manageable chunks e.g. 3 x 20 min sessions throughout the day</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Plan to do active things together on a weekend</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Go out for a walk together and get some fresh air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Help them plan out their weekly exercise schedule in advance</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After exercise your brain functions well, so encourage a revision session afterwards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769573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6686550"/>
            <a:ext cx="12192000" cy="198368"/>
          </a:xfrm>
          <a:prstGeom prst="rect">
            <a:avLst/>
          </a:prstGeom>
          <a:solidFill>
            <a:srgbClr val="00AB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white"/>
              </a:solidFill>
              <a:effectLst/>
              <a:uLnTx/>
              <a:uFillTx/>
              <a:latin typeface="Calibri"/>
              <a:ea typeface="+mn-ea"/>
              <a:cs typeface="+mn-cs"/>
            </a:endParaRPr>
          </a:p>
        </p:txBody>
      </p:sp>
      <p:sp>
        <p:nvSpPr>
          <p:cNvPr id="6" name="TextBox 5"/>
          <p:cNvSpPr txBox="1"/>
          <p:nvPr/>
        </p:nvSpPr>
        <p:spPr>
          <a:xfrm>
            <a:off x="2" y="470505"/>
            <a:ext cx="4900612" cy="769441"/>
          </a:xfrm>
          <a:prstGeom prst="rect">
            <a:avLst/>
          </a:prstGeom>
          <a:solidFill>
            <a:srgbClr val="00ABD7"/>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4. Healthy Eating</a:t>
            </a:r>
          </a:p>
        </p:txBody>
      </p:sp>
      <p:sp>
        <p:nvSpPr>
          <p:cNvPr id="2" name="TextBox 1"/>
          <p:cNvSpPr txBox="1"/>
          <p:nvPr/>
        </p:nvSpPr>
        <p:spPr>
          <a:xfrm>
            <a:off x="285751" y="1798278"/>
            <a:ext cx="5514974" cy="5016758"/>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Plan your family meals for the week – breakfast, snacks, lunches and evening meals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Carry out a weekly food shop and make sure you write a list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Avoid high sugary and fatty foods or drinks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Aim to eat clean, fresh and healthy foods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Have a couple or ‘treat’ meals / or meals out per week</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Use the Mark Lloyd recipes and meal planner as guidance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Encourage them to eat breakfast everyday</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Hydration is key to brain functioning so make sure your child carries a bottle of water with them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pic>
        <p:nvPicPr>
          <p:cNvPr id="3" name="Picture 2"/>
          <p:cNvPicPr>
            <a:picLocks noChangeAspect="1"/>
          </p:cNvPicPr>
          <p:nvPr/>
        </p:nvPicPr>
        <p:blipFill>
          <a:blip r:embed="rId2"/>
          <a:stretch>
            <a:fillRect/>
          </a:stretch>
        </p:blipFill>
        <p:spPr>
          <a:xfrm>
            <a:off x="5957112" y="140179"/>
            <a:ext cx="4278279" cy="3024534"/>
          </a:xfrm>
          <a:prstGeom prst="rect">
            <a:avLst/>
          </a:prstGeom>
        </p:spPr>
      </p:pic>
      <p:pic>
        <p:nvPicPr>
          <p:cNvPr id="7" name="Picture 6"/>
          <p:cNvPicPr>
            <a:picLocks noChangeAspect="1"/>
          </p:cNvPicPr>
          <p:nvPr/>
        </p:nvPicPr>
        <p:blipFill>
          <a:blip r:embed="rId3"/>
          <a:stretch>
            <a:fillRect/>
          </a:stretch>
        </p:blipFill>
        <p:spPr>
          <a:xfrm>
            <a:off x="6690049" y="3164713"/>
            <a:ext cx="5146610" cy="3597787"/>
          </a:xfrm>
          <a:prstGeom prst="rect">
            <a:avLst/>
          </a:prstGeom>
        </p:spPr>
      </p:pic>
    </p:spTree>
    <p:extLst>
      <p:ext uri="{BB962C8B-B14F-4D97-AF65-F5344CB8AC3E}">
        <p14:creationId xmlns:p14="http://schemas.microsoft.com/office/powerpoint/2010/main" val="17742360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https://blog.prepare-enrich.com/wp-content/uploads/2016/06/alarmclock.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884" y="-71886"/>
            <a:ext cx="12217884" cy="6897339"/>
          </a:xfrm>
          <a:prstGeom prst="rect">
            <a:avLst/>
          </a:prstGeom>
          <a:noFill/>
          <a:extLst>
            <a:ext uri="{909E8E84-426E-40dd-AFC4-6F175D3DCCD1}">
              <a14:hiddenFill xmlns="" xmlns:a14="http://schemas.microsoft.com/office/drawing/2010/main">
                <a:solidFill>
                  <a:srgbClr val="FFFFFF"/>
                </a:solidFill>
              </a14:hiddenFill>
            </a:ext>
          </a:extLst>
        </p:spPr>
      </p:pic>
      <p:sp>
        <p:nvSpPr>
          <p:cNvPr id="5" name="Rectangle 4"/>
          <p:cNvSpPr/>
          <p:nvPr/>
        </p:nvSpPr>
        <p:spPr>
          <a:xfrm>
            <a:off x="0" y="6686550"/>
            <a:ext cx="12192000" cy="198368"/>
          </a:xfrm>
          <a:prstGeom prst="rect">
            <a:avLst/>
          </a:prstGeom>
          <a:solidFill>
            <a:srgbClr val="00AB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white"/>
              </a:solidFill>
              <a:effectLst/>
              <a:uLnTx/>
              <a:uFillTx/>
              <a:latin typeface="Calibri"/>
              <a:ea typeface="+mn-ea"/>
              <a:cs typeface="+mn-cs"/>
            </a:endParaRPr>
          </a:p>
        </p:txBody>
      </p:sp>
      <p:sp>
        <p:nvSpPr>
          <p:cNvPr id="6" name="TextBox 5"/>
          <p:cNvSpPr txBox="1"/>
          <p:nvPr/>
        </p:nvSpPr>
        <p:spPr>
          <a:xfrm>
            <a:off x="2" y="470505"/>
            <a:ext cx="3743323" cy="769441"/>
          </a:xfrm>
          <a:prstGeom prst="rect">
            <a:avLst/>
          </a:prstGeom>
          <a:solidFill>
            <a:srgbClr val="00ABD7"/>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5. Time Out</a:t>
            </a:r>
          </a:p>
        </p:txBody>
      </p:sp>
      <p:pic>
        <p:nvPicPr>
          <p:cNvPr id="3074" name="Picture 2" descr="Image result for TAKING TIME OUT"/>
          <p:cNvPicPr>
            <a:picLocks noChangeAspect="1" noChangeArrowheads="1"/>
          </p:cNvPicPr>
          <p:nvPr/>
        </p:nvPicPr>
        <p:blipFill rotWithShape="1">
          <a:blip r:embed="rId3">
            <a:extLst>
              <a:ext uri="{28A0092B-C50C-407E-A947-70E740481C1C}">
                <a14:useLocalDpi xmlns:a14="http://schemas.microsoft.com/office/drawing/2010/main" val="0"/>
              </a:ext>
            </a:extLst>
          </a:blip>
          <a:srcRect l="5596" t="33084" r="37892" b="32093"/>
          <a:stretch/>
        </p:blipFill>
        <p:spPr bwMode="auto">
          <a:xfrm>
            <a:off x="5725242" y="4339177"/>
            <a:ext cx="6235908" cy="2171004"/>
          </a:xfrm>
          <a:prstGeom prst="rect">
            <a:avLst/>
          </a:prstGeom>
          <a:noFill/>
          <a:extLst>
            <a:ext uri="{909E8E84-426E-40dd-AFC4-6F175D3DCCD1}">
              <a14:hiddenFill xmlns="" xmlns:a14="http://schemas.microsoft.com/office/drawing/2010/main">
                <a:solidFill>
                  <a:srgbClr val="FFFFFF"/>
                </a:solidFill>
              </a14:hiddenFill>
            </a:ext>
          </a:extLst>
        </p:spPr>
      </p:pic>
      <p:sp>
        <p:nvSpPr>
          <p:cNvPr id="2" name="TextBox 1"/>
          <p:cNvSpPr txBox="1"/>
          <p:nvPr/>
        </p:nvSpPr>
        <p:spPr>
          <a:xfrm>
            <a:off x="421888" y="1440165"/>
            <a:ext cx="9774674" cy="489364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Encourage them to build in opportunities to take some time out every week, away from study.  For example: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Going out for food</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Seeing friends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Having a bath</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Listening to music</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Reading a book</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Doing a hobby</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Going shopping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Going to the cinema </a:t>
            </a:r>
            <a:r>
              <a:rPr kumimoji="0" lang="en-GB"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9701413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6686550"/>
            <a:ext cx="12192000" cy="198368"/>
          </a:xfrm>
          <a:prstGeom prst="rect">
            <a:avLst/>
          </a:prstGeom>
          <a:solidFill>
            <a:srgbClr val="00AB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white"/>
              </a:solidFill>
              <a:effectLst/>
              <a:uLnTx/>
              <a:uFillTx/>
              <a:latin typeface="Calibri"/>
              <a:ea typeface="+mn-ea"/>
              <a:cs typeface="+mn-cs"/>
            </a:endParaRPr>
          </a:p>
        </p:txBody>
      </p:sp>
      <p:sp>
        <p:nvSpPr>
          <p:cNvPr id="6" name="TextBox 5"/>
          <p:cNvSpPr txBox="1"/>
          <p:nvPr/>
        </p:nvSpPr>
        <p:spPr>
          <a:xfrm>
            <a:off x="2" y="470505"/>
            <a:ext cx="4900612" cy="769441"/>
          </a:xfrm>
          <a:prstGeom prst="rect">
            <a:avLst/>
          </a:prstGeom>
          <a:solidFill>
            <a:srgbClr val="00ABD7"/>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6.Sleep Patterns</a:t>
            </a:r>
          </a:p>
        </p:txBody>
      </p:sp>
      <p:sp>
        <p:nvSpPr>
          <p:cNvPr id="2" name="TextBox 1"/>
          <p:cNvSpPr txBox="1"/>
          <p:nvPr/>
        </p:nvSpPr>
        <p:spPr>
          <a:xfrm>
            <a:off x="343151" y="1491665"/>
            <a:ext cx="5351796" cy="5724644"/>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Young people need between 8 – 9 hours sleep per night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Help your child create a relaxing evening routine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Make sure they don’t eat too late at night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Avoid giving them caffeine or sugary drinks late at night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Make sure they don’t work or revise too late before going to bed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Encourage them to switch off from social media / technology at least an hour before bedtime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pic>
        <p:nvPicPr>
          <p:cNvPr id="8" name="Picture 4" descr="teensleepbett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2054922"/>
            <a:ext cx="5722257" cy="3892608"/>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41978267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6686550"/>
            <a:ext cx="12192000" cy="198368"/>
          </a:xfrm>
          <a:prstGeom prst="rect">
            <a:avLst/>
          </a:prstGeom>
          <a:solidFill>
            <a:srgbClr val="00AB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white"/>
              </a:solidFill>
              <a:effectLst/>
              <a:uLnTx/>
              <a:uFillTx/>
              <a:latin typeface="Calibri"/>
              <a:ea typeface="+mn-ea"/>
              <a:cs typeface="+mn-cs"/>
            </a:endParaRPr>
          </a:p>
        </p:txBody>
      </p:sp>
      <p:sp>
        <p:nvSpPr>
          <p:cNvPr id="6" name="TextBox 5"/>
          <p:cNvSpPr txBox="1"/>
          <p:nvPr/>
        </p:nvSpPr>
        <p:spPr>
          <a:xfrm>
            <a:off x="0" y="236945"/>
            <a:ext cx="4900612" cy="769441"/>
          </a:xfrm>
          <a:prstGeom prst="rect">
            <a:avLst/>
          </a:prstGeom>
          <a:solidFill>
            <a:srgbClr val="00ABD7"/>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7. Unplugging </a:t>
            </a:r>
          </a:p>
        </p:txBody>
      </p:sp>
      <p:pic>
        <p:nvPicPr>
          <p:cNvPr id="8" name="Picture 2" descr="https://www.timeshighereducation.com/sites/default/files/shutterstock_218239918.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89657" y="2039417"/>
            <a:ext cx="5771493" cy="3847662"/>
          </a:xfrm>
          <a:prstGeom prst="rect">
            <a:avLst/>
          </a:prstGeom>
          <a:noFill/>
          <a:extLst>
            <a:ext uri="{909E8E84-426E-40dd-AFC4-6F175D3DCCD1}">
              <a14:hiddenFill xmlns="" xmlns:a14="http://schemas.microsoft.com/office/drawing/2010/main">
                <a:solidFill>
                  <a:srgbClr val="FFFFFF"/>
                </a:solidFill>
              </a14:hiddenFill>
            </a:ext>
          </a:extLst>
        </p:spPr>
      </p:pic>
      <p:sp>
        <p:nvSpPr>
          <p:cNvPr id="9" name="TextBox 8"/>
          <p:cNvSpPr txBox="1"/>
          <p:nvPr/>
        </p:nvSpPr>
        <p:spPr>
          <a:xfrm>
            <a:off x="46781" y="1069004"/>
            <a:ext cx="6142876" cy="5909309"/>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Encourage them to unplug from technology everyday</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Help them switch off from technology at least 30 mins- 1 hr before going to sleep</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Support your child to appreciate the world around them rather than being governed by their phone</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Make sure they put their phone away, &amp; on silent, while they are concentrating on tasks / revision / homework</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Help them learn to have the control to not be obsessed with their phone</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Choose some time each day/week to switch off and unplug from technology with them </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17827447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https://s-media-cache-ak0.pinimg.com/originals/c3/26/f6/c326f6252fc77b00b8e4cb3d4694dfd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1"/>
          </a:xfrm>
          <a:prstGeom prst="rect">
            <a:avLst/>
          </a:prstGeom>
          <a:noFill/>
          <a:extLst>
            <a:ext uri="{909E8E84-426E-40dd-AFC4-6F175D3DCCD1}">
              <a14:hiddenFill xmlns="" xmlns:a14="http://schemas.microsoft.com/office/drawing/2010/main">
                <a:solidFill>
                  <a:srgbClr val="FFFFFF"/>
                </a:solidFill>
              </a14:hiddenFill>
            </a:ext>
          </a:extLst>
        </p:spPr>
      </p:pic>
      <p:sp>
        <p:nvSpPr>
          <p:cNvPr id="5" name="Rectangle 4"/>
          <p:cNvSpPr/>
          <p:nvPr/>
        </p:nvSpPr>
        <p:spPr>
          <a:xfrm>
            <a:off x="0" y="6686550"/>
            <a:ext cx="12192000" cy="198368"/>
          </a:xfrm>
          <a:prstGeom prst="rect">
            <a:avLst/>
          </a:prstGeom>
          <a:solidFill>
            <a:srgbClr val="00AB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white"/>
              </a:solidFill>
              <a:effectLst/>
              <a:uLnTx/>
              <a:uFillTx/>
              <a:latin typeface="Calibri"/>
              <a:ea typeface="+mn-ea"/>
              <a:cs typeface="+mn-cs"/>
            </a:endParaRPr>
          </a:p>
        </p:txBody>
      </p:sp>
      <p:sp>
        <p:nvSpPr>
          <p:cNvPr id="6" name="TextBox 5"/>
          <p:cNvSpPr txBox="1"/>
          <p:nvPr/>
        </p:nvSpPr>
        <p:spPr>
          <a:xfrm>
            <a:off x="1" y="470505"/>
            <a:ext cx="6729411" cy="769441"/>
          </a:xfrm>
          <a:prstGeom prst="rect">
            <a:avLst/>
          </a:prstGeom>
          <a:solidFill>
            <a:srgbClr val="00ABD7"/>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8. Staying Cool &amp; Calm </a:t>
            </a:r>
          </a:p>
        </p:txBody>
      </p:sp>
      <p:pic>
        <p:nvPicPr>
          <p:cNvPr id="7" name="Picture 6"/>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56433" b="46458"/>
          <a:stretch/>
        </p:blipFill>
        <p:spPr>
          <a:xfrm>
            <a:off x="10196562" y="200025"/>
            <a:ext cx="1764588" cy="1737958"/>
          </a:xfrm>
          <a:prstGeom prst="rect">
            <a:avLst/>
          </a:prstGeom>
        </p:spPr>
      </p:pic>
      <p:sp>
        <p:nvSpPr>
          <p:cNvPr id="2" name="TextBox 1"/>
          <p:cNvSpPr txBox="1"/>
          <p:nvPr/>
        </p:nvSpPr>
        <p:spPr>
          <a:xfrm>
            <a:off x="410832" y="1454869"/>
            <a:ext cx="9171318" cy="5016758"/>
          </a:xfrm>
          <a:prstGeom prst="rect">
            <a:avLst/>
          </a:prstGeom>
          <a:solidFill>
            <a:srgbClr val="FFFFFF">
              <a:alpha val="74118"/>
            </a:srgbClr>
          </a:solid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Set a good example by staying calm yourself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Create a relaxing environment for your child</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Help them plan out coping strategies to deal with their stress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Give them positive distractions away from studying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Help them understand their stress &amp; to focus on controlling the controllables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Promote a balance of their academic studies &amp; other activities during the week </a:t>
            </a:r>
          </a:p>
        </p:txBody>
      </p:sp>
    </p:spTree>
    <p:extLst>
      <p:ext uri="{BB962C8B-B14F-4D97-AF65-F5344CB8AC3E}">
        <p14:creationId xmlns:p14="http://schemas.microsoft.com/office/powerpoint/2010/main" val="1336327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i.ytimg.com/vi/hShECRBJquw/maxresdefaul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1451"/>
            <a:ext cx="12192000" cy="6858001"/>
          </a:xfrm>
          <a:prstGeom prst="rect">
            <a:avLst/>
          </a:prstGeom>
          <a:noFill/>
          <a:extLst>
            <a:ext uri="{909E8E84-426E-40dd-AFC4-6F175D3DCCD1}">
              <a14:hiddenFill xmlns="" xmlns:a14="http://schemas.microsoft.com/office/drawing/2010/main">
                <a:solidFill>
                  <a:srgbClr val="FFFFFF"/>
                </a:solidFill>
              </a14:hiddenFill>
            </a:ext>
          </a:extLst>
        </p:spPr>
      </p:pic>
      <p:sp>
        <p:nvSpPr>
          <p:cNvPr id="5" name="Rectangle 4"/>
          <p:cNvSpPr/>
          <p:nvPr/>
        </p:nvSpPr>
        <p:spPr>
          <a:xfrm>
            <a:off x="0" y="6686550"/>
            <a:ext cx="12192000" cy="198368"/>
          </a:xfrm>
          <a:prstGeom prst="rect">
            <a:avLst/>
          </a:prstGeom>
          <a:solidFill>
            <a:srgbClr val="00AB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white"/>
              </a:solidFill>
              <a:effectLst/>
              <a:uLnTx/>
              <a:uFillTx/>
              <a:latin typeface="Calibri"/>
              <a:ea typeface="+mn-ea"/>
              <a:cs typeface="+mn-cs"/>
            </a:endParaRPr>
          </a:p>
        </p:txBody>
      </p:sp>
      <p:sp>
        <p:nvSpPr>
          <p:cNvPr id="7" name="TextBox 6"/>
          <p:cNvSpPr txBox="1"/>
          <p:nvPr/>
        </p:nvSpPr>
        <p:spPr>
          <a:xfrm>
            <a:off x="2" y="470505"/>
            <a:ext cx="3571873" cy="769441"/>
          </a:xfrm>
          <a:prstGeom prst="rect">
            <a:avLst/>
          </a:prstGeom>
          <a:solidFill>
            <a:srgbClr val="00ABD7"/>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9. Belief </a:t>
            </a:r>
          </a:p>
        </p:txBody>
      </p:sp>
      <p:sp>
        <p:nvSpPr>
          <p:cNvPr id="6" name="Rectangle 5"/>
          <p:cNvSpPr/>
          <p:nvPr/>
        </p:nvSpPr>
        <p:spPr>
          <a:xfrm>
            <a:off x="470942" y="1793618"/>
            <a:ext cx="7110957" cy="5386090"/>
          </a:xfrm>
          <a:prstGeom prst="rect">
            <a:avLst/>
          </a:prstGeom>
          <a:solidFill>
            <a:srgbClr val="FFFFFF">
              <a:alpha val="74902"/>
            </a:srgbClr>
          </a:solidFill>
        </p:spPr>
        <p:txBody>
          <a:bodyPr wrap="square">
            <a:spAutoFit/>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Give them positive reinforcement</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Boost their confidence daily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Celebrate any successes and reward them e.g. if they have achieved their mini-goals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Try not to set your expectations too high</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Show them how proud of them you are</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Highlight things to make them feel good</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Give them the belief in themselves to help them achieve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pic>
        <p:nvPicPr>
          <p:cNvPr id="5122" name="Picture 2" descr="http://www.golfian.com/wp-content/uploads/2016/08/Believe-you-can-and-you%E2%80%99re-halfway-there-Theodore-Roosevelt.jpg"/>
          <p:cNvPicPr>
            <a:picLocks noChangeAspect="1" noChangeArrowheads="1"/>
          </p:cNvPicPr>
          <p:nvPr/>
        </p:nvPicPr>
        <p:blipFill rotWithShape="1">
          <a:blip r:embed="rId3">
            <a:extLst>
              <a:ext uri="{28A0092B-C50C-407E-A947-70E740481C1C}">
                <a14:useLocalDpi xmlns:a14="http://schemas.microsoft.com/office/drawing/2010/main" val="0"/>
              </a:ext>
            </a:extLst>
          </a:blip>
          <a:srcRect l="21095" t="15975" r="20950" b="15832"/>
          <a:stretch/>
        </p:blipFill>
        <p:spPr bwMode="auto">
          <a:xfrm>
            <a:off x="8232108" y="1937983"/>
            <a:ext cx="3467208" cy="4748567"/>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333712931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https://stepxstepdance.files.wordpress.com/2012/12/db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39946"/>
            <a:ext cx="12192000" cy="5459217"/>
          </a:xfrm>
          <a:prstGeom prst="rect">
            <a:avLst/>
          </a:prstGeom>
          <a:noFill/>
          <a:extLst>
            <a:ext uri="{909E8E84-426E-40dd-AFC4-6F175D3DCCD1}">
              <a14:hiddenFill xmlns="" xmlns:a14="http://schemas.microsoft.com/office/drawing/2010/main">
                <a:solidFill>
                  <a:srgbClr val="FFFFFF"/>
                </a:solidFill>
              </a14:hiddenFill>
            </a:ext>
          </a:extLst>
        </p:spPr>
      </p:pic>
      <p:sp>
        <p:nvSpPr>
          <p:cNvPr id="5" name="Rectangle 4"/>
          <p:cNvSpPr/>
          <p:nvPr/>
        </p:nvSpPr>
        <p:spPr>
          <a:xfrm>
            <a:off x="0" y="6686550"/>
            <a:ext cx="12192000" cy="198368"/>
          </a:xfrm>
          <a:prstGeom prst="rect">
            <a:avLst/>
          </a:prstGeom>
          <a:solidFill>
            <a:srgbClr val="00AB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white"/>
              </a:solidFill>
              <a:effectLst/>
              <a:uLnTx/>
              <a:uFillTx/>
              <a:latin typeface="Calibri"/>
              <a:ea typeface="+mn-ea"/>
              <a:cs typeface="+mn-cs"/>
            </a:endParaRPr>
          </a:p>
        </p:txBody>
      </p:sp>
      <p:sp>
        <p:nvSpPr>
          <p:cNvPr id="6" name="TextBox 5"/>
          <p:cNvSpPr txBox="1"/>
          <p:nvPr/>
        </p:nvSpPr>
        <p:spPr>
          <a:xfrm>
            <a:off x="2" y="470505"/>
            <a:ext cx="4900612" cy="769441"/>
          </a:xfrm>
          <a:prstGeom prst="rect">
            <a:avLst/>
          </a:prstGeom>
          <a:solidFill>
            <a:srgbClr val="00ABD7"/>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10. Be Supportive</a:t>
            </a:r>
          </a:p>
        </p:txBody>
      </p:sp>
      <p:sp>
        <p:nvSpPr>
          <p:cNvPr id="2" name="TextBox 1"/>
          <p:cNvSpPr txBox="1"/>
          <p:nvPr/>
        </p:nvSpPr>
        <p:spPr>
          <a:xfrm>
            <a:off x="5314950" y="1484037"/>
            <a:ext cx="6477000" cy="5016758"/>
          </a:xfrm>
          <a:prstGeom prst="rect">
            <a:avLst/>
          </a:prstGeom>
          <a:solidFill>
            <a:srgbClr val="FFFFFF">
              <a:alpha val="78039"/>
            </a:srgbClr>
          </a:solid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Be a good listener</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Be approachable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Encourage them to take breaks in between revision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Show some understanding of what they are going through</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Help them deal with their emotions &amp; feelings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Offer caring advice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Just be there for them!</a:t>
            </a:r>
            <a:endPar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6487733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31CE265-94F3-4EA9-BCA6-71D9AE878AED}"/>
              </a:ext>
            </a:extLst>
          </p:cNvPr>
          <p:cNvPicPr>
            <a:picLocks noChangeAspect="1"/>
          </p:cNvPicPr>
          <p:nvPr/>
        </p:nvPicPr>
        <p:blipFill rotWithShape="1">
          <a:blip r:embed="rId2">
            <a:extLst>
              <a:ext uri="{28A0092B-C50C-407E-A947-70E740481C1C}">
                <a14:useLocalDpi xmlns:a14="http://schemas.microsoft.com/office/drawing/2010/main" val="0"/>
              </a:ext>
            </a:extLst>
          </a:blip>
          <a:srcRect l="176" r="3258" b="-1"/>
          <a:stretch/>
        </p:blipFill>
        <p:spPr>
          <a:xfrm>
            <a:off x="20" y="10"/>
            <a:ext cx="9141724" cy="6863475"/>
          </a:xfrm>
          <a:custGeom>
            <a:avLst/>
            <a:gdLst>
              <a:gd name="connsiteX0" fmla="*/ 0 w 9141744"/>
              <a:gd name="connsiteY0" fmla="*/ 0 h 6863485"/>
              <a:gd name="connsiteX1" fmla="*/ 5963051 w 9141744"/>
              <a:gd name="connsiteY1" fmla="*/ 0 h 6863485"/>
              <a:gd name="connsiteX2" fmla="*/ 9141744 w 9141744"/>
              <a:gd name="connsiteY2" fmla="*/ 6863485 h 6863485"/>
              <a:gd name="connsiteX3" fmla="*/ 0 w 9141744"/>
              <a:gd name="connsiteY3" fmla="*/ 6863485 h 6863485"/>
              <a:gd name="connsiteX4" fmla="*/ 0 w 9141744"/>
              <a:gd name="connsiteY4" fmla="*/ 0 h 68634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1744" h="6863485">
                <a:moveTo>
                  <a:pt x="0" y="0"/>
                </a:moveTo>
                <a:lnTo>
                  <a:pt x="5963051" y="0"/>
                </a:lnTo>
                <a:lnTo>
                  <a:pt x="9141744" y="6863485"/>
                </a:lnTo>
                <a:lnTo>
                  <a:pt x="0" y="6863485"/>
                </a:lnTo>
                <a:lnTo>
                  <a:pt x="0" y="0"/>
                </a:lnTo>
                <a:close/>
              </a:path>
            </a:pathLst>
          </a:custGeom>
        </p:spPr>
      </p:pic>
      <p:pic>
        <p:nvPicPr>
          <p:cNvPr id="7" name="Picture 6">
            <a:extLst>
              <a:ext uri="{FF2B5EF4-FFF2-40B4-BE49-F238E27FC236}">
                <a16:creationId xmlns:a16="http://schemas.microsoft.com/office/drawing/2014/main" id="{43B2585F-6E19-4743-8012-AC9B247CD360}"/>
              </a:ext>
            </a:extLst>
          </p:cNvPr>
          <p:cNvPicPr>
            <a:picLocks noChangeAspect="1"/>
          </p:cNvPicPr>
          <p:nvPr/>
        </p:nvPicPr>
        <p:blipFill rotWithShape="1">
          <a:blip r:embed="rId3">
            <a:extLst>
              <a:ext uri="{28A0092B-C50C-407E-A947-70E740481C1C}">
                <a14:useLocalDpi xmlns:a14="http://schemas.microsoft.com/office/drawing/2010/main" val="0"/>
              </a:ext>
            </a:extLst>
          </a:blip>
          <a:srcRect l="4287" r="33593"/>
          <a:stretch/>
        </p:blipFill>
        <p:spPr>
          <a:xfrm>
            <a:off x="5790353" y="10"/>
            <a:ext cx="6401647" cy="6852984"/>
          </a:xfrm>
          <a:custGeom>
            <a:avLst/>
            <a:gdLst>
              <a:gd name="connsiteX0" fmla="*/ 354282 w 6401647"/>
              <a:gd name="connsiteY0" fmla="*/ 0 h 6852994"/>
              <a:gd name="connsiteX1" fmla="*/ 6401647 w 6401647"/>
              <a:gd name="connsiteY1" fmla="*/ 0 h 6852994"/>
              <a:gd name="connsiteX2" fmla="*/ 6401647 w 6401647"/>
              <a:gd name="connsiteY2" fmla="*/ 6852994 h 6852994"/>
              <a:gd name="connsiteX3" fmla="*/ 0 w 6401647"/>
              <a:gd name="connsiteY3" fmla="*/ 6852994 h 6852994"/>
              <a:gd name="connsiteX4" fmla="*/ 0 w 6401647"/>
              <a:gd name="connsiteY4" fmla="*/ 6852993 h 6852994"/>
              <a:gd name="connsiteX5" fmla="*/ 3528116 w 6401647"/>
              <a:gd name="connsiteY5" fmla="*/ 6852993 h 68529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1647" h="6852994">
                <a:moveTo>
                  <a:pt x="354282" y="0"/>
                </a:moveTo>
                <a:lnTo>
                  <a:pt x="6401647" y="0"/>
                </a:lnTo>
                <a:lnTo>
                  <a:pt x="6401647" y="6852994"/>
                </a:lnTo>
                <a:lnTo>
                  <a:pt x="0" y="6852994"/>
                </a:lnTo>
                <a:lnTo>
                  <a:pt x="0" y="6852993"/>
                </a:lnTo>
                <a:lnTo>
                  <a:pt x="3528116" y="6852993"/>
                </a:lnTo>
                <a:close/>
              </a:path>
            </a:pathLst>
          </a:custGeom>
        </p:spPr>
      </p:pic>
    </p:spTree>
    <p:extLst>
      <p:ext uri="{BB962C8B-B14F-4D97-AF65-F5344CB8AC3E}">
        <p14:creationId xmlns:p14="http://schemas.microsoft.com/office/powerpoint/2010/main" val="6542057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910D7A3-72F4-4D62-A61B-FC5F727AD6FA}"/>
              </a:ext>
            </a:extLst>
          </p:cNvPr>
          <p:cNvPicPr>
            <a:picLocks noChangeAspect="1"/>
          </p:cNvPicPr>
          <p:nvPr/>
        </p:nvPicPr>
        <p:blipFill rotWithShape="1">
          <a:blip r:embed="rId2">
            <a:extLst>
              <a:ext uri="{28A0092B-C50C-407E-A947-70E740481C1C}">
                <a14:useLocalDpi xmlns:a14="http://schemas.microsoft.com/office/drawing/2010/main" val="0"/>
              </a:ext>
            </a:extLst>
          </a:blip>
          <a:srcRect l="8351" r="1162"/>
          <a:stretch/>
        </p:blipFill>
        <p:spPr>
          <a:xfrm>
            <a:off x="838200" y="-3810"/>
            <a:ext cx="9928860" cy="6858001"/>
          </a:xfrm>
          <a:prstGeom prst="rect">
            <a:avLst/>
          </a:prstGeom>
        </p:spPr>
      </p:pic>
    </p:spTree>
    <p:extLst>
      <p:ext uri="{BB962C8B-B14F-4D97-AF65-F5344CB8AC3E}">
        <p14:creationId xmlns:p14="http://schemas.microsoft.com/office/powerpoint/2010/main" val="21529645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883E0B8-8D29-4BFC-A4C5-7B692E02DC35}"/>
              </a:ext>
            </a:extLst>
          </p:cNvPr>
          <p:cNvPicPr>
            <a:picLocks noChangeAspect="1"/>
          </p:cNvPicPr>
          <p:nvPr/>
        </p:nvPicPr>
        <p:blipFill rotWithShape="1">
          <a:blip r:embed="rId2"/>
          <a:srcRect t="11263" r="1" b="16016"/>
          <a:stretch/>
        </p:blipFill>
        <p:spPr>
          <a:xfrm>
            <a:off x="643467" y="643467"/>
            <a:ext cx="10905066" cy="5571066"/>
          </a:xfrm>
          <a:prstGeom prst="rect">
            <a:avLst/>
          </a:prstGeom>
        </p:spPr>
      </p:pic>
      <p:sp>
        <p:nvSpPr>
          <p:cNvPr id="6" name="TextBox 5">
            <a:extLst>
              <a:ext uri="{FF2B5EF4-FFF2-40B4-BE49-F238E27FC236}">
                <a16:creationId xmlns:a16="http://schemas.microsoft.com/office/drawing/2014/main" id="{51CBA4CB-7016-4EB3-9900-9D5650314538}"/>
              </a:ext>
            </a:extLst>
          </p:cNvPr>
          <p:cNvSpPr txBox="1"/>
          <p:nvPr/>
        </p:nvSpPr>
        <p:spPr>
          <a:xfrm>
            <a:off x="5216071" y="643467"/>
            <a:ext cx="6106886" cy="718457"/>
          </a:xfrm>
          <a:prstGeom prst="rect">
            <a:avLst/>
          </a:prstGeom>
          <a:solidFill>
            <a:schemeClr val="bg1"/>
          </a:solidFill>
        </p:spPr>
        <p:txBody>
          <a:bodyPr wrap="square" rtlCol="0">
            <a:spAutoFit/>
          </a:bodyPr>
          <a:lstStyle/>
          <a:p>
            <a:endParaRPr lang="en-GB" dirty="0"/>
          </a:p>
        </p:txBody>
      </p:sp>
      <p:sp>
        <p:nvSpPr>
          <p:cNvPr id="9" name="TextBox 8">
            <a:extLst>
              <a:ext uri="{FF2B5EF4-FFF2-40B4-BE49-F238E27FC236}">
                <a16:creationId xmlns:a16="http://schemas.microsoft.com/office/drawing/2014/main" id="{8309F73A-37E0-4F08-BDAB-49D0EADE5CEC}"/>
              </a:ext>
            </a:extLst>
          </p:cNvPr>
          <p:cNvSpPr txBox="1"/>
          <p:nvPr/>
        </p:nvSpPr>
        <p:spPr>
          <a:xfrm>
            <a:off x="5188022" y="1586957"/>
            <a:ext cx="6267378" cy="1003843"/>
          </a:xfrm>
          <a:prstGeom prst="rect">
            <a:avLst/>
          </a:prstGeom>
          <a:solidFill>
            <a:srgbClr val="339933"/>
          </a:solidFill>
        </p:spPr>
        <p:txBody>
          <a:bodyPr wrap="square" rtlCol="0">
            <a:spAutoFit/>
          </a:bodyPr>
          <a:lstStyle/>
          <a:p>
            <a:endParaRPr lang="en-GB" dirty="0"/>
          </a:p>
        </p:txBody>
      </p:sp>
      <p:sp>
        <p:nvSpPr>
          <p:cNvPr id="11" name="TextBox 10">
            <a:extLst>
              <a:ext uri="{FF2B5EF4-FFF2-40B4-BE49-F238E27FC236}">
                <a16:creationId xmlns:a16="http://schemas.microsoft.com/office/drawing/2014/main" id="{D7820E3B-97DB-4EDB-89D8-822934E9DC21}"/>
              </a:ext>
            </a:extLst>
          </p:cNvPr>
          <p:cNvSpPr txBox="1"/>
          <p:nvPr/>
        </p:nvSpPr>
        <p:spPr>
          <a:xfrm>
            <a:off x="5216070" y="2700867"/>
            <a:ext cx="6239329" cy="1003843"/>
          </a:xfrm>
          <a:prstGeom prst="rect">
            <a:avLst/>
          </a:prstGeom>
          <a:solidFill>
            <a:srgbClr val="00FF00"/>
          </a:solidFill>
        </p:spPr>
        <p:txBody>
          <a:bodyPr wrap="square" rtlCol="0">
            <a:spAutoFit/>
          </a:bodyPr>
          <a:lstStyle/>
          <a:p>
            <a:endParaRPr lang="en-GB" dirty="0"/>
          </a:p>
        </p:txBody>
      </p:sp>
      <p:sp>
        <p:nvSpPr>
          <p:cNvPr id="14" name="TextBox 13">
            <a:extLst>
              <a:ext uri="{FF2B5EF4-FFF2-40B4-BE49-F238E27FC236}">
                <a16:creationId xmlns:a16="http://schemas.microsoft.com/office/drawing/2014/main" id="{C8EC4A8A-7161-422D-8EF7-BE918F99B02B}"/>
              </a:ext>
            </a:extLst>
          </p:cNvPr>
          <p:cNvSpPr txBox="1"/>
          <p:nvPr/>
        </p:nvSpPr>
        <p:spPr>
          <a:xfrm>
            <a:off x="5202046" y="3765279"/>
            <a:ext cx="6239329" cy="1003843"/>
          </a:xfrm>
          <a:prstGeom prst="rect">
            <a:avLst/>
          </a:prstGeom>
          <a:solidFill>
            <a:srgbClr val="FFCC00"/>
          </a:solidFill>
        </p:spPr>
        <p:txBody>
          <a:bodyPr wrap="square" rtlCol="0">
            <a:spAutoFit/>
          </a:bodyPr>
          <a:lstStyle/>
          <a:p>
            <a:endParaRPr lang="en-GB" dirty="0"/>
          </a:p>
        </p:txBody>
      </p:sp>
      <p:sp>
        <p:nvSpPr>
          <p:cNvPr id="15" name="TextBox 14">
            <a:extLst>
              <a:ext uri="{FF2B5EF4-FFF2-40B4-BE49-F238E27FC236}">
                <a16:creationId xmlns:a16="http://schemas.microsoft.com/office/drawing/2014/main" id="{0788A46A-7AE2-4D3E-B52D-E1333ADB0C84}"/>
              </a:ext>
            </a:extLst>
          </p:cNvPr>
          <p:cNvSpPr txBox="1"/>
          <p:nvPr/>
        </p:nvSpPr>
        <p:spPr>
          <a:xfrm>
            <a:off x="5216070" y="4989906"/>
            <a:ext cx="6225304" cy="1118794"/>
          </a:xfrm>
          <a:prstGeom prst="rect">
            <a:avLst/>
          </a:prstGeom>
          <a:solidFill>
            <a:srgbClr val="FF9900"/>
          </a:solidFill>
        </p:spPr>
        <p:txBody>
          <a:bodyPr wrap="square" rtlCol="0">
            <a:spAutoFit/>
          </a:bodyPr>
          <a:lstStyle/>
          <a:p>
            <a:endParaRPr lang="en-GB" dirty="0"/>
          </a:p>
        </p:txBody>
      </p:sp>
    </p:spTree>
    <p:extLst>
      <p:ext uri="{BB962C8B-B14F-4D97-AF65-F5344CB8AC3E}">
        <p14:creationId xmlns:p14="http://schemas.microsoft.com/office/powerpoint/2010/main" val="2817159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9"/>
                                        </p:tgtEl>
                                      </p:cBhvr>
                                    </p:animEffect>
                                    <p:set>
                                      <p:cBhvr>
                                        <p:cTn id="12" dur="1" fill="hold">
                                          <p:stCondLst>
                                            <p:cond delay="499"/>
                                          </p:stCondLst>
                                        </p:cTn>
                                        <p:tgtEl>
                                          <p:spTgt spid="9"/>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11"/>
                                        </p:tgtEl>
                                      </p:cBhvr>
                                    </p:animEffect>
                                    <p:set>
                                      <p:cBhvr>
                                        <p:cTn id="17" dur="1" fill="hold">
                                          <p:stCondLst>
                                            <p:cond delay="499"/>
                                          </p:stCondLst>
                                        </p:cTn>
                                        <p:tgtEl>
                                          <p:spTgt spid="11"/>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14"/>
                                        </p:tgtEl>
                                      </p:cBhvr>
                                    </p:animEffect>
                                    <p:set>
                                      <p:cBhvr>
                                        <p:cTn id="22" dur="1" fill="hold">
                                          <p:stCondLst>
                                            <p:cond delay="499"/>
                                          </p:stCondLst>
                                        </p:cTn>
                                        <p:tgtEl>
                                          <p:spTgt spid="14"/>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0" nodeType="clickEffect">
                                  <p:stCondLst>
                                    <p:cond delay="0"/>
                                  </p:stCondLst>
                                  <p:childTnLst>
                                    <p:animEffect transition="out" filter="fade">
                                      <p:cBhvr>
                                        <p:cTn id="26" dur="500"/>
                                        <p:tgtEl>
                                          <p:spTgt spid="15"/>
                                        </p:tgtEl>
                                      </p:cBhvr>
                                    </p:animEffect>
                                    <p:set>
                                      <p:cBhvr>
                                        <p:cTn id="27" dur="1" fill="hold">
                                          <p:stCondLst>
                                            <p:cond delay="4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1" grpId="0" animBg="1"/>
      <p:bldP spid="14" grpId="0" animBg="1"/>
      <p:bldP spid="1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60A27E7-CD61-4D0D-AACB-41D20DD48D9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48478" y="0"/>
            <a:ext cx="9495044" cy="6858000"/>
          </a:xfrm>
          <a:prstGeom prst="rect">
            <a:avLst/>
          </a:prstGeom>
        </p:spPr>
      </p:pic>
      <p:sp>
        <p:nvSpPr>
          <p:cNvPr id="3" name="TextBox 2">
            <a:extLst>
              <a:ext uri="{FF2B5EF4-FFF2-40B4-BE49-F238E27FC236}">
                <a16:creationId xmlns:a16="http://schemas.microsoft.com/office/drawing/2014/main" id="{668481D4-6768-43B8-9464-33B9EC1806A2}"/>
              </a:ext>
            </a:extLst>
          </p:cNvPr>
          <p:cNvSpPr txBox="1"/>
          <p:nvPr/>
        </p:nvSpPr>
        <p:spPr>
          <a:xfrm>
            <a:off x="909791" y="3896338"/>
            <a:ext cx="887362" cy="1008428"/>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dirty="0">
              <a:cs typeface="Calibri"/>
            </a:endParaRPr>
          </a:p>
        </p:txBody>
      </p:sp>
      <p:sp>
        <p:nvSpPr>
          <p:cNvPr id="7" name="TextBox 6">
            <a:extLst>
              <a:ext uri="{FF2B5EF4-FFF2-40B4-BE49-F238E27FC236}">
                <a16:creationId xmlns:a16="http://schemas.microsoft.com/office/drawing/2014/main" id="{E2DD5D97-F157-4049-A177-C86FFC88AE0F}"/>
              </a:ext>
            </a:extLst>
          </p:cNvPr>
          <p:cNvSpPr txBox="1"/>
          <p:nvPr/>
        </p:nvSpPr>
        <p:spPr>
          <a:xfrm>
            <a:off x="1215514" y="195415"/>
            <a:ext cx="10473811" cy="769441"/>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400" b="1" dirty="0">
                <a:ea typeface="+mn-lt"/>
                <a:cs typeface="+mn-lt"/>
              </a:rPr>
              <a:t>% of the attainment of 5 Level 4 and above</a:t>
            </a:r>
            <a:endParaRPr lang="en-US" sz="4400" dirty="0"/>
          </a:p>
        </p:txBody>
      </p:sp>
    </p:spTree>
    <p:extLst>
      <p:ext uri="{BB962C8B-B14F-4D97-AF65-F5344CB8AC3E}">
        <p14:creationId xmlns:p14="http://schemas.microsoft.com/office/powerpoint/2010/main" val="20614579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CDF040B-C0AC-4C9A-ADD5-8B6B0262A48E}"/>
              </a:ext>
            </a:extLst>
          </p:cNvPr>
          <p:cNvPicPr>
            <a:picLocks noChangeAspect="1"/>
          </p:cNvPicPr>
          <p:nvPr/>
        </p:nvPicPr>
        <p:blipFill rotWithShape="1">
          <a:blip r:embed="rId2">
            <a:extLst>
              <a:ext uri="{28A0092B-C50C-407E-A947-70E740481C1C}">
                <a14:useLocalDpi xmlns:a14="http://schemas.microsoft.com/office/drawing/2010/main" val="0"/>
              </a:ext>
            </a:extLst>
          </a:blip>
          <a:srcRect l="7032" r="4511" b="1"/>
          <a:stretch/>
        </p:blipFill>
        <p:spPr>
          <a:xfrm rot="21480000">
            <a:off x="1137837" y="1003258"/>
            <a:ext cx="9916327" cy="4764396"/>
          </a:xfrm>
          <a:prstGeom prst="rect">
            <a:avLst/>
          </a:prstGeom>
        </p:spPr>
      </p:pic>
    </p:spTree>
    <p:extLst>
      <p:ext uri="{BB962C8B-B14F-4D97-AF65-F5344CB8AC3E}">
        <p14:creationId xmlns:p14="http://schemas.microsoft.com/office/powerpoint/2010/main" val="24672469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available in school?</a:t>
            </a:r>
            <a:endParaRPr lang="en-GB" dirty="0"/>
          </a:p>
        </p:txBody>
      </p:sp>
      <p:sp>
        <p:nvSpPr>
          <p:cNvPr id="3" name="Content Placeholder 2"/>
          <p:cNvSpPr>
            <a:spLocks noGrp="1"/>
          </p:cNvSpPr>
          <p:nvPr>
            <p:ph idx="1"/>
          </p:nvPr>
        </p:nvSpPr>
        <p:spPr>
          <a:xfrm>
            <a:off x="838200" y="1825625"/>
            <a:ext cx="6038461" cy="4351338"/>
          </a:xfrm>
        </p:spPr>
        <p:txBody>
          <a:bodyPr/>
          <a:lstStyle/>
          <a:p>
            <a:r>
              <a:rPr lang="en-US" dirty="0"/>
              <a:t>Mentoring for specific students</a:t>
            </a:r>
          </a:p>
          <a:p>
            <a:r>
              <a:rPr lang="en-US" dirty="0"/>
              <a:t>After school interventions:</a:t>
            </a:r>
          </a:p>
          <a:p>
            <a:pPr marL="0" indent="0">
              <a:buNone/>
            </a:pPr>
            <a:r>
              <a:rPr lang="en-US" dirty="0"/>
              <a:t>English &amp; Maths (there are many more)</a:t>
            </a:r>
          </a:p>
          <a:p>
            <a:r>
              <a:rPr lang="en-US" dirty="0"/>
              <a:t>Nightclub every Tuesday, Wednesday and Thursday from 3:30-5:30pm</a:t>
            </a:r>
          </a:p>
          <a:p>
            <a:r>
              <a:rPr lang="en-US" dirty="0"/>
              <a:t>Study Zone in the Library at lunchtimes</a:t>
            </a:r>
            <a:endParaRPr lang="en-GB" dirty="0"/>
          </a:p>
        </p:txBody>
      </p:sp>
      <p:pic>
        <p:nvPicPr>
          <p:cNvPr id="4" name="Picture 3"/>
          <p:cNvPicPr>
            <a:picLocks noChangeAspect="1"/>
          </p:cNvPicPr>
          <p:nvPr/>
        </p:nvPicPr>
        <p:blipFill>
          <a:blip r:embed="rId2"/>
          <a:stretch>
            <a:fillRect/>
          </a:stretch>
        </p:blipFill>
        <p:spPr>
          <a:xfrm>
            <a:off x="7317262" y="496369"/>
            <a:ext cx="4588308" cy="6015037"/>
          </a:xfrm>
          <a:prstGeom prst="rect">
            <a:avLst/>
          </a:prstGeom>
        </p:spPr>
      </p:pic>
    </p:spTree>
    <p:extLst>
      <p:ext uri="{BB962C8B-B14F-4D97-AF65-F5344CB8AC3E}">
        <p14:creationId xmlns:p14="http://schemas.microsoft.com/office/powerpoint/2010/main" val="388768431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C1383011-8B97-476B-A04B-07D8FE4C581F}"/>
              </a:ext>
            </a:extLst>
          </p:cNvPr>
          <p:cNvSpPr txBox="1"/>
          <p:nvPr/>
        </p:nvSpPr>
        <p:spPr>
          <a:xfrm>
            <a:off x="523548" y="604029"/>
            <a:ext cx="11074401" cy="646331"/>
          </a:xfrm>
          <a:prstGeom prst="rect">
            <a:avLst/>
          </a:prstGeom>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US" sz="3600" dirty="0"/>
              <a:t>The new grading system</a:t>
            </a:r>
          </a:p>
        </p:txBody>
      </p:sp>
      <p:pic>
        <p:nvPicPr>
          <p:cNvPr id="8" name="Picture 7"/>
          <p:cNvPicPr/>
          <p:nvPr/>
        </p:nvPicPr>
        <p:blipFill>
          <a:blip r:embed="rId2">
            <a:extLst>
              <a:ext uri="{28A0092B-C50C-407E-A947-70E740481C1C}">
                <a14:useLocalDpi xmlns:a14="http://schemas.microsoft.com/office/drawing/2010/main" val="0"/>
              </a:ext>
            </a:extLst>
          </a:blip>
          <a:stretch>
            <a:fillRect/>
          </a:stretch>
        </p:blipFill>
        <p:spPr>
          <a:xfrm>
            <a:off x="441344" y="1819689"/>
            <a:ext cx="11238807" cy="3931919"/>
          </a:xfrm>
          <a:prstGeom prst="rect">
            <a:avLst/>
          </a:prstGeom>
        </p:spPr>
      </p:pic>
    </p:spTree>
    <p:extLst>
      <p:ext uri="{BB962C8B-B14F-4D97-AF65-F5344CB8AC3E}">
        <p14:creationId xmlns:p14="http://schemas.microsoft.com/office/powerpoint/2010/main" val="416798233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8" name="Rectangle 4"/>
          <p:cNvSpPr>
            <a:spLocks noGrp="1" noChangeArrowheads="1"/>
          </p:cNvSpPr>
          <p:nvPr>
            <p:ph type="title"/>
          </p:nvPr>
        </p:nvSpPr>
        <p:spPr>
          <a:xfrm>
            <a:off x="1981200" y="116632"/>
            <a:ext cx="8229600" cy="706090"/>
          </a:xfrm>
        </p:spPr>
        <p:txBody>
          <a:bodyPr anchor="t">
            <a:normAutofit/>
          </a:bodyPr>
          <a:lstStyle/>
          <a:p>
            <a:pPr eaLnBrk="1" hangingPunct="1">
              <a:defRPr/>
            </a:pPr>
            <a:r>
              <a:rPr lang="en-GB" b="1" dirty="0">
                <a:solidFill>
                  <a:srgbClr val="0000CC"/>
                </a:solidFill>
                <a:effectLst>
                  <a:outerShdw blurRad="38100" dist="38100" dir="2700000" algn="tl">
                    <a:srgbClr val="000000"/>
                  </a:outerShdw>
                </a:effectLst>
              </a:rPr>
              <a:t>Year 11 Trial Exam Season 1 2019</a:t>
            </a:r>
          </a:p>
        </p:txBody>
      </p:sp>
      <p:graphicFrame>
        <p:nvGraphicFramePr>
          <p:cNvPr id="37231" name="Group 367"/>
          <p:cNvGraphicFramePr>
            <a:graphicFrameLocks noGrp="1"/>
          </p:cNvGraphicFramePr>
          <p:nvPr>
            <p:ph idx="1"/>
            <p:extLst/>
          </p:nvPr>
        </p:nvGraphicFramePr>
        <p:xfrm>
          <a:off x="1842133" y="1052736"/>
          <a:ext cx="8507735" cy="4812814"/>
        </p:xfrm>
        <a:graphic>
          <a:graphicData uri="http://schemas.openxmlformats.org/drawingml/2006/table">
            <a:tbl>
              <a:tblPr/>
              <a:tblGrid>
                <a:gridCol w="1445556">
                  <a:extLst>
                    <a:ext uri="{9D8B030D-6E8A-4147-A177-3AD203B41FA5}">
                      <a16:colId xmlns:a16="http://schemas.microsoft.com/office/drawing/2014/main" val="20000"/>
                    </a:ext>
                  </a:extLst>
                </a:gridCol>
                <a:gridCol w="2160240">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gridCol w="1584176">
                  <a:extLst>
                    <a:ext uri="{9D8B030D-6E8A-4147-A177-3AD203B41FA5}">
                      <a16:colId xmlns:a16="http://schemas.microsoft.com/office/drawing/2014/main" val="20003"/>
                    </a:ext>
                  </a:extLst>
                </a:gridCol>
                <a:gridCol w="720080">
                  <a:extLst>
                    <a:ext uri="{9D8B030D-6E8A-4147-A177-3AD203B41FA5}">
                      <a16:colId xmlns:a16="http://schemas.microsoft.com/office/drawing/2014/main" val="20004"/>
                    </a:ext>
                  </a:extLst>
                </a:gridCol>
                <a:gridCol w="1805595">
                  <a:extLst>
                    <a:ext uri="{9D8B030D-6E8A-4147-A177-3AD203B41FA5}">
                      <a16:colId xmlns:a16="http://schemas.microsoft.com/office/drawing/2014/main" val="20005"/>
                    </a:ext>
                  </a:extLst>
                </a:gridCol>
              </a:tblGrid>
              <a:tr h="49461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dirty="0">
                          <a:ln>
                            <a:noFill/>
                          </a:ln>
                          <a:solidFill>
                            <a:srgbClr val="0000CC"/>
                          </a:solidFill>
                          <a:effectLst/>
                          <a:latin typeface="Arial" charset="0"/>
                        </a:rPr>
                        <a:t>Date</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dirty="0">
                          <a:ln>
                            <a:noFill/>
                          </a:ln>
                          <a:solidFill>
                            <a:srgbClr val="0000CC"/>
                          </a:solidFill>
                          <a:effectLst/>
                          <a:latin typeface="Arial" charset="0"/>
                        </a:rPr>
                        <a:t>Periods 1 &amp; 2</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a:ln>
                            <a:noFill/>
                          </a:ln>
                          <a:solidFill>
                            <a:srgbClr val="0000CC"/>
                          </a:solidFill>
                          <a:effectLst/>
                          <a:latin typeface="Arial" charset="0"/>
                        </a:rPr>
                        <a:t>Break</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dirty="0">
                          <a:ln>
                            <a:noFill/>
                          </a:ln>
                          <a:solidFill>
                            <a:srgbClr val="0000CC"/>
                          </a:solidFill>
                          <a:effectLst/>
                          <a:latin typeface="Arial" charset="0"/>
                        </a:rPr>
                        <a:t>Periods 3 &amp; 4</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a:ln>
                            <a:noFill/>
                          </a:ln>
                          <a:solidFill>
                            <a:srgbClr val="0000CC"/>
                          </a:solidFill>
                          <a:effectLst/>
                          <a:latin typeface="Arial" charset="0"/>
                        </a:rPr>
                        <a:t>Lunch</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dirty="0">
                          <a:ln>
                            <a:noFill/>
                          </a:ln>
                          <a:solidFill>
                            <a:srgbClr val="0000CC"/>
                          </a:solidFill>
                          <a:effectLst/>
                          <a:latin typeface="Arial" charset="0"/>
                        </a:rPr>
                        <a:t>Period 5</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80153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dirty="0">
                          <a:ln>
                            <a:noFill/>
                          </a:ln>
                          <a:solidFill>
                            <a:srgbClr val="0000CC"/>
                          </a:solidFill>
                          <a:effectLst/>
                          <a:latin typeface="Arial" charset="0"/>
                        </a:rPr>
                        <a:t>Monday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dirty="0">
                          <a:ln>
                            <a:noFill/>
                          </a:ln>
                          <a:solidFill>
                            <a:srgbClr val="0000CC"/>
                          </a:solidFill>
                          <a:effectLst/>
                          <a:latin typeface="Arial" charset="0"/>
                        </a:rPr>
                        <a:t>18 November</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1" i="0" u="none" strike="noStrike" cap="none" normalizeH="0" baseline="0" dirty="0">
                          <a:ln>
                            <a:noFill/>
                          </a:ln>
                          <a:solidFill>
                            <a:srgbClr val="0000FF"/>
                          </a:solidFill>
                          <a:effectLst/>
                          <a:latin typeface="Arial" charset="0"/>
                        </a:rPr>
                        <a:t>Astronomy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1" i="0" u="none" strike="noStrike" cap="none" normalizeH="0" baseline="0" dirty="0">
                          <a:ln>
                            <a:noFill/>
                          </a:ln>
                          <a:solidFill>
                            <a:srgbClr val="0000FF"/>
                          </a:solidFill>
                          <a:effectLst/>
                          <a:latin typeface="Arial" charset="0"/>
                        </a:rPr>
                        <a:t>Drama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a:ln>
                            <a:noFill/>
                          </a:ln>
                          <a:solidFill>
                            <a:srgbClr val="0000FF"/>
                          </a:solidFill>
                          <a:effectLst/>
                          <a:latin typeface="Arial" charset="0"/>
                        </a:rPr>
                        <a:t>Break</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1" i="0" u="none" strike="noStrike" cap="none" normalizeH="0" baseline="0" dirty="0">
                          <a:ln>
                            <a:noFill/>
                          </a:ln>
                          <a:solidFill>
                            <a:srgbClr val="0000FF"/>
                          </a:solidFill>
                          <a:effectLst/>
                          <a:latin typeface="Arial" charset="0"/>
                        </a:rPr>
                        <a:t>German Listening</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a:ln>
                            <a:noFill/>
                          </a:ln>
                          <a:solidFill>
                            <a:srgbClr val="0000FF"/>
                          </a:solidFill>
                          <a:effectLst/>
                          <a:latin typeface="Arial" charset="0"/>
                        </a:rPr>
                        <a:t>Lunch</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1" i="0" u="none" strike="noStrike" cap="none" normalizeH="0" baseline="0" dirty="0">
                          <a:ln>
                            <a:noFill/>
                          </a:ln>
                          <a:solidFill>
                            <a:srgbClr val="0000FF"/>
                          </a:solidFill>
                          <a:effectLst/>
                          <a:latin typeface="Arial" charset="0"/>
                        </a:rPr>
                        <a:t>Geography: Natural World</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67067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dirty="0">
                          <a:ln>
                            <a:noFill/>
                          </a:ln>
                          <a:solidFill>
                            <a:srgbClr val="0000CC"/>
                          </a:solidFill>
                          <a:effectLst/>
                          <a:latin typeface="Arial" charset="0"/>
                        </a:rPr>
                        <a:t>Tuesday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dirty="0">
                          <a:ln>
                            <a:noFill/>
                          </a:ln>
                          <a:solidFill>
                            <a:srgbClr val="0000CC"/>
                          </a:solidFill>
                          <a:effectLst/>
                          <a:latin typeface="Arial" charset="0"/>
                        </a:rPr>
                        <a:t>19 November</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1" i="0" u="none" strike="noStrike" cap="none" normalizeH="0" baseline="0" dirty="0">
                          <a:ln>
                            <a:noFill/>
                          </a:ln>
                          <a:solidFill>
                            <a:srgbClr val="0000FF"/>
                          </a:solidFill>
                          <a:effectLst/>
                          <a:latin typeface="Arial" charset="0"/>
                        </a:rPr>
                        <a:t>Maths P1</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GB" sz="1400" b="0" i="0" u="none" strike="noStrike" cap="none" normalizeH="0" baseline="0" dirty="0">
                          <a:ln>
                            <a:noFill/>
                          </a:ln>
                          <a:solidFill>
                            <a:srgbClr val="0000FF"/>
                          </a:solidFill>
                          <a:effectLst/>
                          <a:latin typeface="Arial" charset="0"/>
                        </a:rPr>
                        <a:t>Break</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600" b="1" i="0" u="none" strike="noStrike" cap="none" normalizeH="0" baseline="0" dirty="0">
                        <a:ln>
                          <a:noFill/>
                        </a:ln>
                        <a:solidFill>
                          <a:srgbClr val="0000FF"/>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GB" sz="1400" b="0" i="0" u="none" strike="noStrike" cap="none" normalizeH="0" baseline="0" dirty="0">
                          <a:ln>
                            <a:noFill/>
                          </a:ln>
                          <a:solidFill>
                            <a:srgbClr val="0000FF"/>
                          </a:solidFill>
                          <a:effectLst/>
                          <a:latin typeface="Arial" charset="0"/>
                        </a:rPr>
                        <a:t>Lunch</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1" i="0" u="none" strike="noStrike" cap="none" normalizeH="0" baseline="0" dirty="0">
                          <a:ln>
                            <a:noFill/>
                          </a:ln>
                          <a:solidFill>
                            <a:srgbClr val="0000FF"/>
                          </a:solidFill>
                          <a:effectLst/>
                          <a:latin typeface="Arial" charset="0"/>
                        </a:rPr>
                        <a:t>DT</a:t>
                      </a:r>
                      <a:endParaRPr kumimoji="0" lang="en-GB" sz="1600" b="0" i="0" u="none" strike="noStrike" cap="none" normalizeH="0" baseline="0" dirty="0">
                        <a:ln>
                          <a:noFill/>
                        </a:ln>
                        <a:solidFill>
                          <a:srgbClr val="0000FF"/>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95385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dirty="0">
                          <a:ln>
                            <a:noFill/>
                          </a:ln>
                          <a:solidFill>
                            <a:srgbClr val="0000CC"/>
                          </a:solidFill>
                          <a:effectLst/>
                          <a:latin typeface="Arial" charset="0"/>
                        </a:rPr>
                        <a:t>Wednesday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dirty="0">
                          <a:ln>
                            <a:noFill/>
                          </a:ln>
                          <a:solidFill>
                            <a:srgbClr val="0000CC"/>
                          </a:solidFill>
                          <a:effectLst/>
                          <a:latin typeface="Arial" charset="0"/>
                        </a:rPr>
                        <a:t>20 November</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1" i="0" u="none" strike="noStrike" cap="none" normalizeH="0" baseline="0" dirty="0">
                          <a:ln>
                            <a:noFill/>
                          </a:ln>
                          <a:solidFill>
                            <a:srgbClr val="0000FF"/>
                          </a:solidFill>
                          <a:effectLst/>
                          <a:latin typeface="Arial" charset="0"/>
                        </a:rPr>
                        <a:t>Biology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1" i="0" u="none" strike="noStrike" cap="none" normalizeH="0" baseline="0" dirty="0">
                          <a:ln>
                            <a:noFill/>
                          </a:ln>
                          <a:solidFill>
                            <a:srgbClr val="0000FF"/>
                          </a:solidFill>
                          <a:effectLst/>
                          <a:latin typeface="Arial" charset="0"/>
                        </a:rPr>
                        <a:t>Combined Science Biology</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a:ln>
                            <a:noFill/>
                          </a:ln>
                          <a:solidFill>
                            <a:srgbClr val="0000FF"/>
                          </a:solidFill>
                          <a:effectLst/>
                          <a:latin typeface="Arial" charset="0"/>
                        </a:rPr>
                        <a:t>Break</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GB" sz="1600" b="1" i="0" u="none" strike="noStrike" cap="none" normalizeH="0" baseline="0" dirty="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a:ln>
                            <a:noFill/>
                          </a:ln>
                          <a:solidFill>
                            <a:srgbClr val="0000FF"/>
                          </a:solidFill>
                          <a:effectLst/>
                          <a:latin typeface="Arial" charset="0"/>
                        </a:rPr>
                        <a:t>Lunch</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GB" sz="1600" b="1" i="0" u="none" strike="noStrike" cap="none" normalizeH="0" baseline="0" dirty="0">
                          <a:ln>
                            <a:noFill/>
                          </a:ln>
                          <a:solidFill>
                            <a:srgbClr val="0000FF"/>
                          </a:solidFill>
                          <a:effectLst/>
                          <a:latin typeface="Arial" charset="0"/>
                        </a:rPr>
                        <a:t>Business CNAT Enterprise &amp; Marketing</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75828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dirty="0">
                          <a:ln>
                            <a:noFill/>
                          </a:ln>
                          <a:solidFill>
                            <a:srgbClr val="0000CC"/>
                          </a:solidFill>
                          <a:effectLst/>
                          <a:latin typeface="Arial" charset="0"/>
                        </a:rPr>
                        <a:t>Thursday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dirty="0">
                          <a:ln>
                            <a:noFill/>
                          </a:ln>
                          <a:solidFill>
                            <a:srgbClr val="0000CC"/>
                          </a:solidFill>
                          <a:effectLst/>
                          <a:latin typeface="Arial" charset="0"/>
                        </a:rPr>
                        <a:t>21 November</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1" i="0" u="none" strike="noStrike" cap="none" normalizeH="0" baseline="0" dirty="0">
                          <a:ln>
                            <a:noFill/>
                          </a:ln>
                          <a:solidFill>
                            <a:srgbClr val="0000FF"/>
                          </a:solidFill>
                          <a:effectLst/>
                          <a:latin typeface="Arial" charset="0"/>
                        </a:rPr>
                        <a:t>PE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1" i="0" u="none" strike="noStrike" cap="none" normalizeH="0" baseline="0" dirty="0">
                          <a:ln>
                            <a:noFill/>
                          </a:ln>
                          <a:solidFill>
                            <a:srgbClr val="0000FF"/>
                          </a:solidFill>
                          <a:effectLst/>
                          <a:latin typeface="Arial" charset="0"/>
                        </a:rPr>
                        <a:t>Music</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a:ln>
                            <a:noFill/>
                          </a:ln>
                          <a:solidFill>
                            <a:srgbClr val="0000FF"/>
                          </a:solidFill>
                          <a:effectLst/>
                          <a:latin typeface="Arial" charset="0"/>
                        </a:rPr>
                        <a:t>Break</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1" i="0" u="none" strike="noStrike" cap="none" normalizeH="0" baseline="0" dirty="0">
                          <a:ln>
                            <a:noFill/>
                          </a:ln>
                          <a:solidFill>
                            <a:srgbClr val="0000FF"/>
                          </a:solidFill>
                          <a:effectLst/>
                          <a:latin typeface="Arial" charset="0"/>
                        </a:rPr>
                        <a:t>Spanish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1" i="0" u="none" strike="noStrike" cap="none" normalizeH="0" baseline="0" dirty="0">
                          <a:ln>
                            <a:noFill/>
                          </a:ln>
                          <a:solidFill>
                            <a:srgbClr val="0000FF"/>
                          </a:solidFill>
                          <a:effectLst/>
                          <a:latin typeface="Arial" charset="0"/>
                        </a:rPr>
                        <a:t>Listening</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a:ln>
                            <a:noFill/>
                          </a:ln>
                          <a:solidFill>
                            <a:srgbClr val="0000FF"/>
                          </a:solidFill>
                          <a:effectLst/>
                          <a:latin typeface="Arial" charset="0"/>
                        </a:rPr>
                        <a:t>Lunch</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1" i="0" u="none" strike="noStrike" cap="none" normalizeH="0" baseline="0" dirty="0">
                          <a:ln>
                            <a:noFill/>
                          </a:ln>
                          <a:solidFill>
                            <a:srgbClr val="0000FF"/>
                          </a:solidFill>
                          <a:effectLst/>
                          <a:latin typeface="Arial" charset="0"/>
                        </a:rPr>
                        <a:t>I-Media</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113385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dirty="0">
                          <a:ln>
                            <a:noFill/>
                          </a:ln>
                          <a:solidFill>
                            <a:srgbClr val="0000CC"/>
                          </a:solidFill>
                          <a:effectLst/>
                          <a:latin typeface="Arial" charset="0"/>
                        </a:rPr>
                        <a:t>Friday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dirty="0">
                          <a:ln>
                            <a:noFill/>
                          </a:ln>
                          <a:solidFill>
                            <a:srgbClr val="0000CC"/>
                          </a:solidFill>
                          <a:effectLst/>
                          <a:latin typeface="Arial" charset="0"/>
                        </a:rPr>
                        <a:t>22 November</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1" i="0" u="none" strike="noStrike" cap="none" normalizeH="0" baseline="0" dirty="0">
                          <a:ln>
                            <a:noFill/>
                          </a:ln>
                          <a:solidFill>
                            <a:srgbClr val="0000FF"/>
                          </a:solidFill>
                          <a:effectLst/>
                          <a:latin typeface="Arial" charset="0"/>
                        </a:rPr>
                        <a:t>English Language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a:ln>
                            <a:noFill/>
                          </a:ln>
                          <a:solidFill>
                            <a:srgbClr val="0000FF"/>
                          </a:solidFill>
                          <a:effectLst/>
                          <a:latin typeface="Arial" charset="0"/>
                        </a:rPr>
                        <a:t>Break</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GB" sz="1600" b="1" i="0" u="none" strike="noStrike" cap="none" normalizeH="0" baseline="0" dirty="0">
                          <a:ln>
                            <a:noFill/>
                          </a:ln>
                          <a:solidFill>
                            <a:srgbClr val="0000FF"/>
                          </a:solidFill>
                          <a:effectLst/>
                          <a:latin typeface="Arial" charset="0"/>
                        </a:rPr>
                        <a:t>French Listening</a:t>
                      </a:r>
                      <a:endParaRPr kumimoji="0" lang="en-GB" sz="1600" b="1" i="0" u="none" strike="noStrike" cap="none" normalizeH="0" baseline="0" dirty="0">
                        <a:ln>
                          <a:noFill/>
                        </a:ln>
                        <a:solidFill>
                          <a:srgbClr val="FF00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a:ln>
                            <a:noFill/>
                          </a:ln>
                          <a:solidFill>
                            <a:srgbClr val="0000FF"/>
                          </a:solidFill>
                          <a:effectLst/>
                          <a:latin typeface="Arial" charset="0"/>
                        </a:rPr>
                        <a:t>Lunch</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1" i="0" u="none" strike="noStrike" cap="none" normalizeH="0" baseline="0" dirty="0">
                          <a:ln>
                            <a:noFill/>
                          </a:ln>
                          <a:solidFill>
                            <a:srgbClr val="0000FF"/>
                          </a:solidFill>
                          <a:effectLst/>
                          <a:latin typeface="Arial" charset="0"/>
                        </a:rPr>
                        <a:t>Geography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1" i="0" u="none" strike="noStrike" cap="none" normalizeH="0" baseline="0" dirty="0">
                          <a:ln>
                            <a:noFill/>
                          </a:ln>
                          <a:solidFill>
                            <a:srgbClr val="0000FF"/>
                          </a:solidFill>
                          <a:effectLst/>
                          <a:latin typeface="Arial" charset="0"/>
                        </a:rPr>
                        <a:t>People &amp; Society</a:t>
                      </a:r>
                      <a:endParaRPr kumimoji="0" lang="en-GB" sz="1600" b="1" i="0" u="none" strike="noStrike" cap="none" normalizeH="0" baseline="0" dirty="0">
                        <a:ln>
                          <a:noFill/>
                        </a:ln>
                        <a:solidFill>
                          <a:srgbClr val="FF00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44898243"/>
      </p:ext>
    </p:extLst>
  </p:cSld>
  <p:clrMapOvr>
    <a:masterClrMapping/>
  </p:clrMapOvr>
  <p:transition advClick="0" advTm="10000"/>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8" name="Rectangle 4"/>
          <p:cNvSpPr>
            <a:spLocks noGrp="1" noChangeArrowheads="1"/>
          </p:cNvSpPr>
          <p:nvPr>
            <p:ph type="title"/>
          </p:nvPr>
        </p:nvSpPr>
        <p:spPr>
          <a:xfrm>
            <a:off x="1981200" y="116632"/>
            <a:ext cx="8229600" cy="706090"/>
          </a:xfrm>
        </p:spPr>
        <p:txBody>
          <a:bodyPr anchor="t">
            <a:normAutofit/>
          </a:bodyPr>
          <a:lstStyle/>
          <a:p>
            <a:pPr eaLnBrk="1" hangingPunct="1">
              <a:defRPr/>
            </a:pPr>
            <a:r>
              <a:rPr lang="en-GB" b="1" dirty="0">
                <a:solidFill>
                  <a:srgbClr val="0000CC"/>
                </a:solidFill>
                <a:effectLst>
                  <a:outerShdw blurRad="38100" dist="38100" dir="2700000" algn="tl">
                    <a:srgbClr val="000000"/>
                  </a:outerShdw>
                </a:effectLst>
              </a:rPr>
              <a:t>Year 11 Trial Exam Season 1 2019</a:t>
            </a:r>
          </a:p>
        </p:txBody>
      </p:sp>
      <p:graphicFrame>
        <p:nvGraphicFramePr>
          <p:cNvPr id="37231" name="Group 367"/>
          <p:cNvGraphicFramePr>
            <a:graphicFrameLocks noGrp="1"/>
          </p:cNvGraphicFramePr>
          <p:nvPr>
            <p:ph idx="1"/>
            <p:extLst/>
          </p:nvPr>
        </p:nvGraphicFramePr>
        <p:xfrm>
          <a:off x="1836738" y="853487"/>
          <a:ext cx="8518525" cy="5643140"/>
        </p:xfrm>
        <a:graphic>
          <a:graphicData uri="http://schemas.openxmlformats.org/drawingml/2006/table">
            <a:tbl>
              <a:tblPr/>
              <a:tblGrid>
                <a:gridCol w="1378943">
                  <a:extLst>
                    <a:ext uri="{9D8B030D-6E8A-4147-A177-3AD203B41FA5}">
                      <a16:colId xmlns:a16="http://schemas.microsoft.com/office/drawing/2014/main" val="20000"/>
                    </a:ext>
                  </a:extLst>
                </a:gridCol>
                <a:gridCol w="2304256">
                  <a:extLst>
                    <a:ext uri="{9D8B030D-6E8A-4147-A177-3AD203B41FA5}">
                      <a16:colId xmlns:a16="http://schemas.microsoft.com/office/drawing/2014/main" val="20001"/>
                    </a:ext>
                  </a:extLst>
                </a:gridCol>
                <a:gridCol w="720080">
                  <a:extLst>
                    <a:ext uri="{9D8B030D-6E8A-4147-A177-3AD203B41FA5}">
                      <a16:colId xmlns:a16="http://schemas.microsoft.com/office/drawing/2014/main" val="20002"/>
                    </a:ext>
                  </a:extLst>
                </a:gridCol>
                <a:gridCol w="1368152">
                  <a:extLst>
                    <a:ext uri="{9D8B030D-6E8A-4147-A177-3AD203B41FA5}">
                      <a16:colId xmlns:a16="http://schemas.microsoft.com/office/drawing/2014/main" val="20003"/>
                    </a:ext>
                  </a:extLst>
                </a:gridCol>
                <a:gridCol w="792088">
                  <a:extLst>
                    <a:ext uri="{9D8B030D-6E8A-4147-A177-3AD203B41FA5}">
                      <a16:colId xmlns:a16="http://schemas.microsoft.com/office/drawing/2014/main" val="20004"/>
                    </a:ext>
                  </a:extLst>
                </a:gridCol>
                <a:gridCol w="1955006">
                  <a:extLst>
                    <a:ext uri="{9D8B030D-6E8A-4147-A177-3AD203B41FA5}">
                      <a16:colId xmlns:a16="http://schemas.microsoft.com/office/drawing/2014/main" val="20005"/>
                    </a:ext>
                  </a:extLst>
                </a:gridCol>
              </a:tblGrid>
              <a:tr h="48409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dirty="0">
                          <a:ln>
                            <a:noFill/>
                          </a:ln>
                          <a:solidFill>
                            <a:srgbClr val="0000CC"/>
                          </a:solidFill>
                          <a:effectLst/>
                          <a:latin typeface="Arial" charset="0"/>
                        </a:rPr>
                        <a:t>Date</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dirty="0">
                          <a:ln>
                            <a:noFill/>
                          </a:ln>
                          <a:solidFill>
                            <a:srgbClr val="0000CC"/>
                          </a:solidFill>
                          <a:effectLst/>
                          <a:latin typeface="Arial" charset="0"/>
                        </a:rPr>
                        <a:t>Periods 1 &amp; 2</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a:ln>
                            <a:noFill/>
                          </a:ln>
                          <a:solidFill>
                            <a:srgbClr val="0000CC"/>
                          </a:solidFill>
                          <a:effectLst/>
                          <a:latin typeface="Arial" charset="0"/>
                        </a:rPr>
                        <a:t>Break</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dirty="0">
                          <a:ln>
                            <a:noFill/>
                          </a:ln>
                          <a:solidFill>
                            <a:srgbClr val="0000CC"/>
                          </a:solidFill>
                          <a:effectLst/>
                          <a:latin typeface="Arial" charset="0"/>
                        </a:rPr>
                        <a:t>Periods 3 &amp; 4</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a:ln>
                            <a:noFill/>
                          </a:ln>
                          <a:solidFill>
                            <a:srgbClr val="0000CC"/>
                          </a:solidFill>
                          <a:effectLst/>
                          <a:latin typeface="Arial" charset="0"/>
                        </a:rPr>
                        <a:t>Lunch</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dirty="0">
                          <a:ln>
                            <a:noFill/>
                          </a:ln>
                          <a:solidFill>
                            <a:srgbClr val="0000CC"/>
                          </a:solidFill>
                          <a:effectLst/>
                          <a:latin typeface="Arial" charset="0"/>
                        </a:rPr>
                        <a:t>Period 5</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77843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dirty="0">
                          <a:ln>
                            <a:noFill/>
                          </a:ln>
                          <a:solidFill>
                            <a:srgbClr val="0000CC"/>
                          </a:solidFill>
                          <a:effectLst/>
                          <a:latin typeface="Arial" charset="0"/>
                        </a:rPr>
                        <a:t>Monday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dirty="0">
                          <a:ln>
                            <a:noFill/>
                          </a:ln>
                          <a:solidFill>
                            <a:srgbClr val="0000CC"/>
                          </a:solidFill>
                          <a:effectLst/>
                          <a:latin typeface="Arial" charset="0"/>
                        </a:rPr>
                        <a:t>25 November</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1" i="0" u="none" strike="noStrike" cap="none" normalizeH="0" baseline="0" dirty="0">
                          <a:ln>
                            <a:noFill/>
                          </a:ln>
                          <a:solidFill>
                            <a:srgbClr val="0000FF"/>
                          </a:solidFill>
                          <a:effectLst/>
                          <a:latin typeface="Arial" charset="0"/>
                        </a:rPr>
                        <a:t>Maths P2</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a:ln>
                            <a:noFill/>
                          </a:ln>
                          <a:solidFill>
                            <a:srgbClr val="0000FF"/>
                          </a:solidFill>
                          <a:effectLst/>
                          <a:latin typeface="Arial" charset="0"/>
                        </a:rPr>
                        <a:t>Break</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1" i="0" u="none" strike="noStrike" cap="none" normalizeH="0" baseline="0" dirty="0">
                          <a:ln>
                            <a:noFill/>
                          </a:ln>
                          <a:solidFill>
                            <a:srgbClr val="0000FF"/>
                          </a:solidFill>
                          <a:effectLst/>
                          <a:latin typeface="Arial" charset="0"/>
                        </a:rPr>
                        <a:t>MFL Reading</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1" i="0" u="none" strike="noStrike" cap="none" normalizeH="0" baseline="0" dirty="0">
                          <a:ln>
                            <a:noFill/>
                          </a:ln>
                          <a:solidFill>
                            <a:srgbClr val="0000FF"/>
                          </a:solidFill>
                          <a:effectLst/>
                          <a:latin typeface="Arial" charset="0"/>
                        </a:rPr>
                        <a:t>French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1" i="0" u="none" strike="noStrike" cap="none" normalizeH="0" baseline="0" dirty="0">
                          <a:ln>
                            <a:noFill/>
                          </a:ln>
                          <a:solidFill>
                            <a:srgbClr val="0000FF"/>
                          </a:solidFill>
                          <a:effectLst/>
                          <a:latin typeface="Arial" charset="0"/>
                        </a:rPr>
                        <a:t>German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1" i="0" u="none" strike="noStrike" cap="none" normalizeH="0" baseline="0" dirty="0">
                          <a:ln>
                            <a:noFill/>
                          </a:ln>
                          <a:solidFill>
                            <a:srgbClr val="0000FF"/>
                          </a:solidFill>
                          <a:effectLst/>
                          <a:latin typeface="Arial" charset="0"/>
                        </a:rPr>
                        <a:t>Spanish</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a:ln>
                            <a:noFill/>
                          </a:ln>
                          <a:solidFill>
                            <a:srgbClr val="0000FF"/>
                          </a:solidFill>
                          <a:effectLst/>
                          <a:latin typeface="Arial" charset="0"/>
                        </a:rPr>
                        <a:t>Lunch</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1" i="0" u="none" strike="noStrike" cap="none" normalizeH="0" baseline="0" dirty="0">
                          <a:ln>
                            <a:noFill/>
                          </a:ln>
                          <a:solidFill>
                            <a:srgbClr val="0000FF"/>
                          </a:solidFill>
                          <a:effectLst/>
                          <a:latin typeface="Arial" charset="0"/>
                        </a:rPr>
                        <a:t>MFL Writing</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1" i="0" u="none" strike="noStrike" cap="none" normalizeH="0" baseline="0" dirty="0">
                          <a:ln>
                            <a:noFill/>
                          </a:ln>
                          <a:solidFill>
                            <a:srgbClr val="0000FF"/>
                          </a:solidFill>
                          <a:effectLst/>
                          <a:latin typeface="Arial" charset="0"/>
                        </a:rPr>
                        <a:t>French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1" i="0" u="none" strike="noStrike" cap="none" normalizeH="0" baseline="0" dirty="0">
                          <a:ln>
                            <a:noFill/>
                          </a:ln>
                          <a:solidFill>
                            <a:srgbClr val="0000FF"/>
                          </a:solidFill>
                          <a:effectLst/>
                          <a:latin typeface="Arial" charset="0"/>
                        </a:rPr>
                        <a:t>German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1" i="0" u="none" strike="noStrike" cap="none" normalizeH="0" baseline="0" dirty="0">
                          <a:ln>
                            <a:noFill/>
                          </a:ln>
                          <a:solidFill>
                            <a:srgbClr val="0000FF"/>
                          </a:solidFill>
                          <a:effectLst/>
                          <a:latin typeface="Arial" charset="0"/>
                        </a:rPr>
                        <a:t>Spanish</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76885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dirty="0">
                          <a:ln>
                            <a:noFill/>
                          </a:ln>
                          <a:solidFill>
                            <a:srgbClr val="0000CC"/>
                          </a:solidFill>
                          <a:effectLst/>
                          <a:latin typeface="Arial" charset="0"/>
                        </a:rPr>
                        <a:t>Tuesday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dirty="0">
                          <a:ln>
                            <a:noFill/>
                          </a:ln>
                          <a:solidFill>
                            <a:srgbClr val="0000CC"/>
                          </a:solidFill>
                          <a:effectLst/>
                          <a:latin typeface="Arial" charset="0"/>
                        </a:rPr>
                        <a:t>26 November</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1" i="0" u="none" strike="noStrike" cap="none" normalizeH="0" baseline="0">
                          <a:ln>
                            <a:noFill/>
                          </a:ln>
                          <a:solidFill>
                            <a:srgbClr val="0000FF"/>
                          </a:solidFill>
                          <a:effectLst/>
                          <a:latin typeface="Arial" charset="0"/>
                        </a:rPr>
                        <a:t>Chemistry Combined </a:t>
                      </a:r>
                      <a:r>
                        <a:rPr kumimoji="0" lang="en-GB" sz="1600" b="1" i="0" u="none" strike="noStrike" cap="none" normalizeH="0" baseline="0" dirty="0">
                          <a:ln>
                            <a:noFill/>
                          </a:ln>
                          <a:solidFill>
                            <a:srgbClr val="0000FF"/>
                          </a:solidFill>
                          <a:effectLst/>
                          <a:latin typeface="Arial" charset="0"/>
                        </a:rPr>
                        <a:t>Science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1" i="0" u="none" strike="noStrike" cap="none" normalizeH="0" baseline="0" dirty="0">
                          <a:ln>
                            <a:noFill/>
                          </a:ln>
                          <a:solidFill>
                            <a:srgbClr val="0000FF"/>
                          </a:solidFill>
                          <a:effectLst/>
                          <a:latin typeface="Arial" charset="0"/>
                        </a:rPr>
                        <a:t>Chemistry</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GB" sz="1400" b="0" i="0" u="none" strike="noStrike" cap="none" normalizeH="0" baseline="0" dirty="0">
                          <a:ln>
                            <a:noFill/>
                          </a:ln>
                          <a:solidFill>
                            <a:srgbClr val="0000FF"/>
                          </a:solidFill>
                          <a:effectLst/>
                          <a:latin typeface="Arial" charset="0"/>
                        </a:rPr>
                        <a:t>Break</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GB" sz="1600" b="1" i="0" u="none" strike="noStrike" cap="none" normalizeH="0" baseline="0" dirty="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GB" sz="1400" b="0" i="0" u="none" strike="noStrike" cap="none" normalizeH="0" baseline="0" dirty="0">
                          <a:ln>
                            <a:noFill/>
                          </a:ln>
                          <a:solidFill>
                            <a:srgbClr val="0000FF"/>
                          </a:solidFill>
                          <a:effectLst/>
                          <a:latin typeface="Arial" charset="0"/>
                        </a:rPr>
                        <a:t>Lunch</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1" i="0" u="none" strike="noStrike" cap="none" normalizeH="0" baseline="0" dirty="0">
                          <a:ln>
                            <a:noFill/>
                          </a:ln>
                          <a:solidFill>
                            <a:srgbClr val="0000FF"/>
                          </a:solidFill>
                          <a:effectLst/>
                          <a:latin typeface="Arial" charset="0"/>
                        </a:rPr>
                        <a:t>PE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1" i="0" u="none" strike="noStrike" cap="none" normalizeH="0" baseline="0" dirty="0">
                          <a:ln>
                            <a:noFill/>
                          </a:ln>
                          <a:solidFill>
                            <a:srgbClr val="0000FF"/>
                          </a:solidFill>
                          <a:effectLst/>
                          <a:latin typeface="Arial" charset="0"/>
                        </a:rPr>
                        <a:t>Music BTEC</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88934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dirty="0">
                          <a:ln>
                            <a:noFill/>
                          </a:ln>
                          <a:solidFill>
                            <a:srgbClr val="0000CC"/>
                          </a:solidFill>
                          <a:effectLst/>
                          <a:latin typeface="Arial" charset="0"/>
                        </a:rPr>
                        <a:t>Wednesday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dirty="0">
                          <a:ln>
                            <a:noFill/>
                          </a:ln>
                          <a:solidFill>
                            <a:srgbClr val="0000CC"/>
                          </a:solidFill>
                          <a:effectLst/>
                          <a:latin typeface="Arial" charset="0"/>
                        </a:rPr>
                        <a:t>27 November</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1" i="0" u="none" strike="noStrike" cap="none" normalizeH="0" baseline="0" dirty="0">
                          <a:ln>
                            <a:noFill/>
                          </a:ln>
                          <a:solidFill>
                            <a:srgbClr val="0000FF"/>
                          </a:solidFill>
                          <a:effectLst/>
                          <a:latin typeface="Arial" charset="0"/>
                        </a:rPr>
                        <a:t>Physics Combined Science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1" i="0" u="none" strike="noStrike" cap="none" normalizeH="0" baseline="0" dirty="0">
                          <a:ln>
                            <a:noFill/>
                          </a:ln>
                          <a:solidFill>
                            <a:srgbClr val="0000FF"/>
                          </a:solidFill>
                          <a:effectLst/>
                          <a:latin typeface="Arial" charset="0"/>
                        </a:rPr>
                        <a:t>Physics</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a:ln>
                            <a:noFill/>
                          </a:ln>
                          <a:solidFill>
                            <a:srgbClr val="0000FF"/>
                          </a:solidFill>
                          <a:effectLst/>
                          <a:latin typeface="Arial" charset="0"/>
                        </a:rPr>
                        <a:t>Break</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GB" sz="1600" b="1" i="0" u="none" strike="noStrike" cap="none" normalizeH="0" baseline="0" dirty="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a:ln>
                            <a:noFill/>
                          </a:ln>
                          <a:solidFill>
                            <a:srgbClr val="0000FF"/>
                          </a:solidFill>
                          <a:effectLst/>
                          <a:latin typeface="Arial" charset="0"/>
                        </a:rPr>
                        <a:t>Lunch</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1" i="0" u="none" strike="noStrike" cap="none" normalizeH="0" baseline="0" dirty="0">
                          <a:ln>
                            <a:noFill/>
                          </a:ln>
                          <a:solidFill>
                            <a:srgbClr val="0000FF"/>
                          </a:solidFill>
                          <a:effectLst/>
                          <a:latin typeface="Arial" charset="0"/>
                        </a:rPr>
                        <a:t>Maths P3</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88171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dirty="0">
                          <a:ln>
                            <a:noFill/>
                          </a:ln>
                          <a:solidFill>
                            <a:srgbClr val="0000CC"/>
                          </a:solidFill>
                          <a:effectLst/>
                          <a:latin typeface="Arial" charset="0"/>
                        </a:rPr>
                        <a:t>Thursday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dirty="0">
                          <a:ln>
                            <a:noFill/>
                          </a:ln>
                          <a:solidFill>
                            <a:srgbClr val="0000CC"/>
                          </a:solidFill>
                          <a:effectLst/>
                          <a:latin typeface="Arial" charset="0"/>
                        </a:rPr>
                        <a:t>28 November</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1" i="0" u="none" strike="noStrike" cap="none" normalizeH="0" baseline="0" dirty="0">
                          <a:ln>
                            <a:noFill/>
                          </a:ln>
                          <a:solidFill>
                            <a:srgbClr val="0000FF"/>
                          </a:solidFill>
                          <a:effectLst/>
                          <a:latin typeface="Arial" charset="0"/>
                        </a:rPr>
                        <a:t>English Language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1" i="0" u="none" strike="noStrike" cap="none" normalizeH="0" baseline="0" dirty="0">
                          <a:ln>
                            <a:noFill/>
                          </a:ln>
                          <a:solidFill>
                            <a:srgbClr val="0000FF"/>
                          </a:solidFill>
                          <a:effectLst/>
                          <a:latin typeface="Arial" charset="0"/>
                        </a:rPr>
                        <a:t>Writers Viewpoints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a:ln>
                            <a:noFill/>
                          </a:ln>
                          <a:solidFill>
                            <a:srgbClr val="0000FF"/>
                          </a:solidFill>
                          <a:effectLst/>
                          <a:latin typeface="Arial" charset="0"/>
                        </a:rPr>
                        <a:t>Break</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GB" sz="1600" b="1" i="0" u="none" strike="noStrike" cap="none" normalizeH="0" baseline="0" dirty="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a:ln>
                            <a:noFill/>
                          </a:ln>
                          <a:solidFill>
                            <a:srgbClr val="0000FF"/>
                          </a:solidFill>
                          <a:effectLst/>
                          <a:latin typeface="Arial" charset="0"/>
                        </a:rPr>
                        <a:t>Lunch</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en-GB" sz="1600" b="1" i="0" u="none" strike="noStrike" cap="none" normalizeH="0" baseline="0" dirty="0">
                          <a:ln>
                            <a:noFill/>
                          </a:ln>
                          <a:solidFill>
                            <a:srgbClr val="0000FF"/>
                          </a:solidFill>
                          <a:effectLst/>
                          <a:latin typeface="Arial" charset="0"/>
                        </a:rPr>
                        <a:t>Hospitality &amp; Catering</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105931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dirty="0">
                          <a:ln>
                            <a:noFill/>
                          </a:ln>
                          <a:solidFill>
                            <a:srgbClr val="0000CC"/>
                          </a:solidFill>
                          <a:effectLst/>
                          <a:latin typeface="Arial" charset="0"/>
                        </a:rPr>
                        <a:t>Friday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dirty="0">
                          <a:ln>
                            <a:noFill/>
                          </a:ln>
                          <a:solidFill>
                            <a:srgbClr val="0000CC"/>
                          </a:solidFill>
                          <a:effectLst/>
                          <a:latin typeface="Arial" charset="0"/>
                        </a:rPr>
                        <a:t>29 November</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1" i="0" u="none" strike="noStrike" cap="none" normalizeH="0" baseline="0" dirty="0">
                          <a:ln>
                            <a:noFill/>
                          </a:ln>
                          <a:solidFill>
                            <a:srgbClr val="0000FF"/>
                          </a:solidFill>
                          <a:effectLst/>
                          <a:latin typeface="Arial" charset="0"/>
                        </a:rPr>
                        <a:t>History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1" i="0" u="none" strike="noStrike" cap="none" normalizeH="0" baseline="0" dirty="0">
                          <a:ln>
                            <a:noFill/>
                          </a:ln>
                          <a:solidFill>
                            <a:srgbClr val="0000FF"/>
                          </a:solidFill>
                          <a:effectLst/>
                          <a:latin typeface="Arial" charset="0"/>
                        </a:rPr>
                        <a:t>Anglo &amp; Cold War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1" i="0" u="none" strike="noStrike" cap="none" normalizeH="0" baseline="0" dirty="0">
                          <a:ln>
                            <a:noFill/>
                          </a:ln>
                          <a:solidFill>
                            <a:srgbClr val="0000FF"/>
                          </a:solidFill>
                          <a:effectLst/>
                          <a:latin typeface="Arial" charset="0"/>
                        </a:rPr>
                        <a:t>American West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a:ln>
                            <a:noFill/>
                          </a:ln>
                          <a:solidFill>
                            <a:srgbClr val="0000FF"/>
                          </a:solidFill>
                          <a:effectLst/>
                          <a:latin typeface="Arial" charset="0"/>
                        </a:rPr>
                        <a:t>Break</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GB" sz="1600" b="1" i="0" u="none" strike="noStrike" cap="none" normalizeH="0" baseline="0" dirty="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a:ln>
                            <a:noFill/>
                          </a:ln>
                          <a:solidFill>
                            <a:srgbClr val="0000FF"/>
                          </a:solidFill>
                          <a:effectLst/>
                          <a:latin typeface="Arial" charset="0"/>
                        </a:rPr>
                        <a:t>Lunch</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GB" sz="1600" b="1" i="0" u="none" strike="noStrike" cap="none" normalizeH="0" baseline="0" dirty="0">
                          <a:ln>
                            <a:noFill/>
                          </a:ln>
                          <a:solidFill>
                            <a:srgbClr val="0000FF"/>
                          </a:solidFill>
                          <a:effectLst/>
                          <a:latin typeface="Arial" charset="0"/>
                        </a:rPr>
                        <a:t>Geography Geographical Exploration P3</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741002433"/>
      </p:ext>
    </p:extLst>
  </p:cSld>
  <p:clrMapOvr>
    <a:masterClrMapping/>
  </p:clrMapOvr>
  <p:transition advClick="0" advTm="10000"/>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8578ACE-3BEA-44F4-8501-1244157C12EF}"/>
              </a:ext>
            </a:extLst>
          </p:cNvPr>
          <p:cNvSpPr>
            <a:spLocks noGrp="1"/>
          </p:cNvSpPr>
          <p:nvPr>
            <p:ph idx="1"/>
          </p:nvPr>
        </p:nvSpPr>
        <p:spPr>
          <a:xfrm>
            <a:off x="8474696" y="1062053"/>
            <a:ext cx="2897957" cy="4351338"/>
          </a:xfrm>
        </p:spPr>
        <p:txBody>
          <a:bodyPr/>
          <a:lstStyle/>
          <a:p>
            <a:pPr marL="0" indent="0">
              <a:buNone/>
            </a:pPr>
            <a:r>
              <a:rPr lang="en-US" dirty="0"/>
              <a:t>Get </a:t>
            </a:r>
            <a:r>
              <a:rPr lang="en-US" dirty="0" err="1"/>
              <a:t>organised</a:t>
            </a:r>
            <a:r>
              <a:rPr lang="en-US" dirty="0"/>
              <a:t>!</a:t>
            </a:r>
            <a:endParaRPr lang="en-GB" dirty="0"/>
          </a:p>
        </p:txBody>
      </p:sp>
      <p:pic>
        <p:nvPicPr>
          <p:cNvPr id="4" name="Picture 3">
            <a:extLst>
              <a:ext uri="{FF2B5EF4-FFF2-40B4-BE49-F238E27FC236}">
                <a16:creationId xmlns:a16="http://schemas.microsoft.com/office/drawing/2014/main" id="{DE2C73B1-9C8C-4B88-9E1A-509BDC99DAF6}"/>
              </a:ext>
            </a:extLst>
          </p:cNvPr>
          <p:cNvPicPr>
            <a:picLocks noChangeAspect="1"/>
          </p:cNvPicPr>
          <p:nvPr/>
        </p:nvPicPr>
        <p:blipFill>
          <a:blip r:embed="rId2"/>
          <a:stretch>
            <a:fillRect/>
          </a:stretch>
        </p:blipFill>
        <p:spPr>
          <a:xfrm rot="16200000">
            <a:off x="1702626" y="-891794"/>
            <a:ext cx="5662547" cy="8013572"/>
          </a:xfrm>
          <a:prstGeom prst="rect">
            <a:avLst/>
          </a:prstGeom>
        </p:spPr>
      </p:pic>
    </p:spTree>
    <p:extLst>
      <p:ext uri="{BB962C8B-B14F-4D97-AF65-F5344CB8AC3E}">
        <p14:creationId xmlns:p14="http://schemas.microsoft.com/office/powerpoint/2010/main" val="383099467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a:extLst>
              <a:ext uri="{FF2B5EF4-FFF2-40B4-BE49-F238E27FC236}">
                <a16:creationId xmlns:a16="http://schemas.microsoft.com/office/drawing/2014/main" id="{C1FAD209-6DC6-4D3E-8157-E179951AE013}"/>
              </a:ext>
            </a:extLst>
          </p:cNvPr>
          <p:cNvPicPr>
            <a:picLocks noGrp="1" noChangeAspect="1"/>
          </p:cNvPicPr>
          <p:nvPr>
            <p:ph idx="1"/>
          </p:nvPr>
        </p:nvPicPr>
        <p:blipFill>
          <a:blip r:embed="rId2"/>
          <a:stretch>
            <a:fillRect/>
          </a:stretch>
        </p:blipFill>
        <p:spPr>
          <a:xfrm>
            <a:off x="937606" y="643467"/>
            <a:ext cx="10316788" cy="5571066"/>
          </a:xfrm>
          <a:prstGeom prst="rect">
            <a:avLst/>
          </a:prstGeom>
        </p:spPr>
      </p:pic>
    </p:spTree>
    <p:extLst>
      <p:ext uri="{BB962C8B-B14F-4D97-AF65-F5344CB8AC3E}">
        <p14:creationId xmlns:p14="http://schemas.microsoft.com/office/powerpoint/2010/main" val="131391301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69245A-5538-4C74-8E62-5CB5F675FC3D}"/>
              </a:ext>
            </a:extLst>
          </p:cNvPr>
          <p:cNvSpPr>
            <a:spLocks noGrp="1"/>
          </p:cNvSpPr>
          <p:nvPr>
            <p:ph type="title"/>
          </p:nvPr>
        </p:nvSpPr>
        <p:spPr>
          <a:xfrm>
            <a:off x="4965430" y="629268"/>
            <a:ext cx="6586491" cy="767732"/>
          </a:xfrm>
        </p:spPr>
        <p:txBody>
          <a:bodyPr anchor="b">
            <a:noAutofit/>
          </a:bodyPr>
          <a:lstStyle/>
          <a:p>
            <a:r>
              <a:rPr lang="en-GB" sz="5400" b="1" dirty="0">
                <a:solidFill>
                  <a:srgbClr val="7030A0"/>
                </a:solidFill>
              </a:rPr>
              <a:t>Your Choices after </a:t>
            </a:r>
            <a:r>
              <a:rPr lang="en-GB" sz="5400" b="1" dirty="0" err="1">
                <a:solidFill>
                  <a:srgbClr val="7030A0"/>
                </a:solidFill>
              </a:rPr>
              <a:t>Yr</a:t>
            </a:r>
            <a:r>
              <a:rPr lang="en-GB" sz="5400" b="1" dirty="0">
                <a:solidFill>
                  <a:srgbClr val="7030A0"/>
                </a:solidFill>
              </a:rPr>
              <a:t> 11</a:t>
            </a:r>
          </a:p>
        </p:txBody>
      </p:sp>
      <p:pic>
        <p:nvPicPr>
          <p:cNvPr id="4" name="Picture 3">
            <a:extLst>
              <a:ext uri="{FF2B5EF4-FFF2-40B4-BE49-F238E27FC236}">
                <a16:creationId xmlns:a16="http://schemas.microsoft.com/office/drawing/2014/main" id="{3402F1C1-B55C-439E-BDAF-F8BFC22BBA4E}"/>
              </a:ext>
            </a:extLst>
          </p:cNvPr>
          <p:cNvPicPr>
            <a:picLocks noChangeAspect="1"/>
          </p:cNvPicPr>
          <p:nvPr/>
        </p:nvPicPr>
        <p:blipFill rotWithShape="1">
          <a:blip r:embed="rId2"/>
          <a:srcRect l="11832" r="7699"/>
          <a:stretch/>
        </p:blipFill>
        <p:spPr>
          <a:xfrm>
            <a:off x="20" y="10"/>
            <a:ext cx="4635571" cy="6857990"/>
          </a:xfrm>
          <a:prstGeom prst="rect">
            <a:avLst/>
          </a:prstGeom>
          <a:effectLst/>
        </p:spPr>
      </p:pic>
      <p:sp>
        <p:nvSpPr>
          <p:cNvPr id="3" name="Content Placeholder 2">
            <a:extLst>
              <a:ext uri="{FF2B5EF4-FFF2-40B4-BE49-F238E27FC236}">
                <a16:creationId xmlns:a16="http://schemas.microsoft.com/office/drawing/2014/main" id="{583DFFBA-1652-4B5E-893F-AE366BC074A5}"/>
              </a:ext>
            </a:extLst>
          </p:cNvPr>
          <p:cNvSpPr>
            <a:spLocks noGrp="1"/>
          </p:cNvSpPr>
          <p:nvPr>
            <p:ph idx="1"/>
          </p:nvPr>
        </p:nvSpPr>
        <p:spPr>
          <a:xfrm>
            <a:off x="4506687" y="2438400"/>
            <a:ext cx="7685314" cy="4288971"/>
          </a:xfrm>
        </p:spPr>
        <p:txBody>
          <a:bodyPr>
            <a:normAutofit/>
          </a:bodyPr>
          <a:lstStyle/>
          <a:p>
            <a:pPr>
              <a:buNone/>
            </a:pPr>
            <a:r>
              <a:rPr lang="en-GB" altLang="en-US" sz="4000" b="1" dirty="0"/>
              <a:t>Sixth Form – in a School (</a:t>
            </a:r>
            <a:r>
              <a:rPr lang="en-GB" altLang="en-US" sz="4000" b="1" dirty="0" err="1"/>
              <a:t>Hbk</a:t>
            </a:r>
            <a:r>
              <a:rPr lang="en-GB" altLang="en-US" sz="4000" b="1" dirty="0"/>
              <a:t>)</a:t>
            </a:r>
          </a:p>
          <a:p>
            <a:pPr>
              <a:buNone/>
            </a:pPr>
            <a:r>
              <a:rPr lang="en-GB" altLang="en-US" sz="4000" b="1" dirty="0"/>
              <a:t>College of Further Education (CRC)</a:t>
            </a:r>
          </a:p>
          <a:p>
            <a:pPr>
              <a:buNone/>
            </a:pPr>
            <a:r>
              <a:rPr lang="en-GB" altLang="en-US" sz="4000" b="1" dirty="0"/>
              <a:t>Apprenticeship – L2 or L3 </a:t>
            </a:r>
          </a:p>
          <a:p>
            <a:pPr>
              <a:buNone/>
            </a:pPr>
            <a:r>
              <a:rPr lang="en-GB" altLang="en-US" sz="4000" b="1" dirty="0"/>
              <a:t>Job with training</a:t>
            </a:r>
          </a:p>
          <a:p>
            <a:pPr>
              <a:buNone/>
            </a:pPr>
            <a:r>
              <a:rPr lang="en-GB" altLang="en-US" sz="4000" b="1" dirty="0"/>
              <a:t>Traineeship</a:t>
            </a:r>
          </a:p>
          <a:p>
            <a:pPr>
              <a:buNone/>
            </a:pPr>
            <a:r>
              <a:rPr lang="en-GB" altLang="en-US" sz="4000" b="1" dirty="0"/>
              <a:t>Foundation Learning</a:t>
            </a:r>
          </a:p>
          <a:p>
            <a:endParaRPr lang="en-GB" sz="2000" dirty="0"/>
          </a:p>
        </p:txBody>
      </p:sp>
    </p:spTree>
    <p:extLst>
      <p:ext uri="{BB962C8B-B14F-4D97-AF65-F5344CB8AC3E}">
        <p14:creationId xmlns:p14="http://schemas.microsoft.com/office/powerpoint/2010/main" val="417496943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E5D5B4-A9EF-4C76-9F10-5235A26BBE06}"/>
              </a:ext>
            </a:extLst>
          </p:cNvPr>
          <p:cNvSpPr>
            <a:spLocks noGrp="1"/>
          </p:cNvSpPr>
          <p:nvPr>
            <p:ph type="title"/>
          </p:nvPr>
        </p:nvSpPr>
        <p:spPr>
          <a:xfrm>
            <a:off x="6392598" y="640263"/>
            <a:ext cx="5221266" cy="1344975"/>
          </a:xfrm>
        </p:spPr>
        <p:txBody>
          <a:bodyPr>
            <a:normAutofit/>
          </a:bodyPr>
          <a:lstStyle/>
          <a:p>
            <a:pPr algn="ctr"/>
            <a:r>
              <a:rPr lang="en-GB" sz="4000" b="1" dirty="0"/>
              <a:t>Depends on?</a:t>
            </a:r>
          </a:p>
        </p:txBody>
      </p:sp>
      <p:pic>
        <p:nvPicPr>
          <p:cNvPr id="4" name="Picture 3">
            <a:extLst>
              <a:ext uri="{FF2B5EF4-FFF2-40B4-BE49-F238E27FC236}">
                <a16:creationId xmlns:a16="http://schemas.microsoft.com/office/drawing/2014/main" id="{59401850-1533-42FB-8D3D-2E789C9DD64B}"/>
              </a:ext>
            </a:extLst>
          </p:cNvPr>
          <p:cNvPicPr>
            <a:picLocks noChangeAspect="1"/>
          </p:cNvPicPr>
          <p:nvPr/>
        </p:nvPicPr>
        <p:blipFill>
          <a:blip r:embed="rId2"/>
          <a:stretch>
            <a:fillRect/>
          </a:stretch>
        </p:blipFill>
        <p:spPr>
          <a:xfrm>
            <a:off x="484632" y="303590"/>
            <a:ext cx="5116068" cy="5896743"/>
          </a:xfrm>
          <a:prstGeom prst="rect">
            <a:avLst/>
          </a:prstGeom>
        </p:spPr>
      </p:pic>
      <p:sp>
        <p:nvSpPr>
          <p:cNvPr id="3" name="Content Placeholder 2">
            <a:extLst>
              <a:ext uri="{FF2B5EF4-FFF2-40B4-BE49-F238E27FC236}">
                <a16:creationId xmlns:a16="http://schemas.microsoft.com/office/drawing/2014/main" id="{D91FD910-9F40-44E7-9FC9-6188FFE9895B}"/>
              </a:ext>
            </a:extLst>
          </p:cNvPr>
          <p:cNvSpPr>
            <a:spLocks noGrp="1"/>
          </p:cNvSpPr>
          <p:nvPr>
            <p:ph idx="1"/>
          </p:nvPr>
        </p:nvSpPr>
        <p:spPr>
          <a:xfrm>
            <a:off x="6134675" y="1730828"/>
            <a:ext cx="5735590" cy="4469505"/>
          </a:xfrm>
        </p:spPr>
        <p:txBody>
          <a:bodyPr>
            <a:normAutofit lnSpcReduction="10000"/>
          </a:bodyPr>
          <a:lstStyle/>
          <a:p>
            <a:pPr marL="514350" indent="-514350">
              <a:buFont typeface="+mj-lt"/>
              <a:buAutoNum type="arabicPeriod"/>
            </a:pPr>
            <a:r>
              <a:rPr lang="en-GB" b="1" dirty="0">
                <a:solidFill>
                  <a:srgbClr val="FF0000"/>
                </a:solidFill>
              </a:rPr>
              <a:t>Your GRADES – 5 x 5s </a:t>
            </a:r>
            <a:r>
              <a:rPr lang="en-GB" b="1" dirty="0" err="1">
                <a:solidFill>
                  <a:srgbClr val="FF0000"/>
                </a:solidFill>
              </a:rPr>
              <a:t>inc</a:t>
            </a:r>
            <a:r>
              <a:rPr lang="en-GB" b="1" dirty="0">
                <a:solidFill>
                  <a:srgbClr val="FF0000"/>
                </a:solidFill>
              </a:rPr>
              <a:t> Maths/</a:t>
            </a:r>
            <a:r>
              <a:rPr lang="en-GB" b="1" dirty="0" err="1">
                <a:solidFill>
                  <a:srgbClr val="FF0000"/>
                </a:solidFill>
              </a:rPr>
              <a:t>Eng</a:t>
            </a:r>
            <a:r>
              <a:rPr lang="en-GB" b="1" dirty="0">
                <a:solidFill>
                  <a:srgbClr val="FF0000"/>
                </a:solidFill>
              </a:rPr>
              <a:t>/Sci for </a:t>
            </a:r>
            <a:r>
              <a:rPr lang="en-GB" b="1" dirty="0" err="1">
                <a:solidFill>
                  <a:srgbClr val="FF0000"/>
                </a:solidFill>
              </a:rPr>
              <a:t>Hbk</a:t>
            </a:r>
            <a:endParaRPr lang="en-GB" b="1" dirty="0">
              <a:solidFill>
                <a:srgbClr val="FF0000"/>
              </a:solidFill>
            </a:endParaRPr>
          </a:p>
          <a:p>
            <a:pPr marL="514350" indent="-514350">
              <a:buFont typeface="+mj-lt"/>
              <a:buAutoNum type="arabicPeriod"/>
            </a:pPr>
            <a:r>
              <a:rPr lang="en-GB" b="1" dirty="0">
                <a:solidFill>
                  <a:srgbClr val="0070C0"/>
                </a:solidFill>
              </a:rPr>
              <a:t>Your interests – you will do better in subjects you ENJOY</a:t>
            </a:r>
          </a:p>
          <a:p>
            <a:pPr marL="514350" indent="-514350">
              <a:buFont typeface="+mj-lt"/>
              <a:buAutoNum type="arabicPeriod"/>
            </a:pPr>
            <a:r>
              <a:rPr lang="en-GB" b="1" dirty="0">
                <a:solidFill>
                  <a:srgbClr val="00B050"/>
                </a:solidFill>
              </a:rPr>
              <a:t>Your passions/interests</a:t>
            </a:r>
          </a:p>
          <a:p>
            <a:pPr marL="514350" indent="-514350">
              <a:buFont typeface="+mj-lt"/>
              <a:buAutoNum type="arabicPeriod"/>
            </a:pPr>
            <a:r>
              <a:rPr lang="en-GB" b="1" dirty="0">
                <a:solidFill>
                  <a:srgbClr val="C00000"/>
                </a:solidFill>
              </a:rPr>
              <a:t>Your future Career Intentions – </a:t>
            </a:r>
            <a:r>
              <a:rPr lang="en-GB" b="1" dirty="0" err="1">
                <a:solidFill>
                  <a:srgbClr val="C00000"/>
                </a:solidFill>
              </a:rPr>
              <a:t>esp</a:t>
            </a:r>
            <a:r>
              <a:rPr lang="en-GB" b="1" dirty="0">
                <a:solidFill>
                  <a:srgbClr val="C00000"/>
                </a:solidFill>
              </a:rPr>
              <a:t> Medicine </a:t>
            </a:r>
          </a:p>
          <a:p>
            <a:pPr marL="514350" indent="-514350">
              <a:buFont typeface="+mj-lt"/>
              <a:buAutoNum type="arabicPeriod"/>
            </a:pPr>
            <a:r>
              <a:rPr lang="en-GB" b="1" dirty="0">
                <a:solidFill>
                  <a:srgbClr val="7030A0"/>
                </a:solidFill>
              </a:rPr>
              <a:t>The way you learn best</a:t>
            </a:r>
          </a:p>
          <a:p>
            <a:pPr marL="514350" indent="-514350">
              <a:buFont typeface="+mj-lt"/>
              <a:buAutoNum type="arabicPeriod"/>
            </a:pPr>
            <a:r>
              <a:rPr lang="en-GB" b="1" dirty="0">
                <a:solidFill>
                  <a:schemeClr val="accent6">
                    <a:lumMod val="50000"/>
                  </a:schemeClr>
                </a:solidFill>
              </a:rPr>
              <a:t>Do you need a fresh start – new friends/opportunities?</a:t>
            </a:r>
          </a:p>
          <a:p>
            <a:pPr marL="514350" indent="-514350">
              <a:buFont typeface="+mj-lt"/>
              <a:buAutoNum type="arabicPeriod"/>
            </a:pPr>
            <a:endParaRPr lang="en-GB" sz="2000" dirty="0"/>
          </a:p>
        </p:txBody>
      </p:sp>
    </p:spTree>
    <p:extLst>
      <p:ext uri="{BB962C8B-B14F-4D97-AF65-F5344CB8AC3E}">
        <p14:creationId xmlns:p14="http://schemas.microsoft.com/office/powerpoint/2010/main" val="246127239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4BA75F-F9D1-40DE-AC4B-DB0FDBFBC29E}"/>
              </a:ext>
            </a:extLst>
          </p:cNvPr>
          <p:cNvSpPr>
            <a:spLocks noGrp="1"/>
          </p:cNvSpPr>
          <p:nvPr>
            <p:ph type="title"/>
          </p:nvPr>
        </p:nvSpPr>
        <p:spPr>
          <a:xfrm>
            <a:off x="1514292" y="513612"/>
            <a:ext cx="9894133" cy="1031216"/>
          </a:xfrm>
        </p:spPr>
        <p:txBody>
          <a:bodyPr anchor="b">
            <a:normAutofit/>
          </a:bodyPr>
          <a:lstStyle/>
          <a:p>
            <a:r>
              <a:rPr lang="en-GB" b="1"/>
              <a:t>What now?</a:t>
            </a:r>
          </a:p>
        </p:txBody>
      </p:sp>
      <p:pic>
        <p:nvPicPr>
          <p:cNvPr id="4" name="Picture 3">
            <a:extLst>
              <a:ext uri="{FF2B5EF4-FFF2-40B4-BE49-F238E27FC236}">
                <a16:creationId xmlns:a16="http://schemas.microsoft.com/office/drawing/2014/main" id="{D5D80B03-4002-4F3C-A616-C9C51835A5B3}"/>
              </a:ext>
            </a:extLst>
          </p:cNvPr>
          <p:cNvPicPr>
            <a:picLocks noChangeAspect="1"/>
          </p:cNvPicPr>
          <p:nvPr/>
        </p:nvPicPr>
        <p:blipFill>
          <a:blip r:embed="rId2"/>
          <a:stretch>
            <a:fillRect/>
          </a:stretch>
        </p:blipFill>
        <p:spPr>
          <a:xfrm>
            <a:off x="1338943" y="2367643"/>
            <a:ext cx="5486399" cy="3249386"/>
          </a:xfrm>
          <a:prstGeom prst="rect">
            <a:avLst/>
          </a:prstGeom>
        </p:spPr>
      </p:pic>
      <p:sp>
        <p:nvSpPr>
          <p:cNvPr id="3" name="Content Placeholder 2">
            <a:extLst>
              <a:ext uri="{FF2B5EF4-FFF2-40B4-BE49-F238E27FC236}">
                <a16:creationId xmlns:a16="http://schemas.microsoft.com/office/drawing/2014/main" id="{B8771D8C-6A55-462A-9091-26C9C6C4DB20}"/>
              </a:ext>
            </a:extLst>
          </p:cNvPr>
          <p:cNvSpPr>
            <a:spLocks noGrp="1"/>
          </p:cNvSpPr>
          <p:nvPr>
            <p:ph idx="1"/>
          </p:nvPr>
        </p:nvSpPr>
        <p:spPr>
          <a:xfrm>
            <a:off x="7317814" y="513613"/>
            <a:ext cx="4874185" cy="6001487"/>
          </a:xfrm>
        </p:spPr>
        <p:txBody>
          <a:bodyPr anchor="ctr">
            <a:normAutofit/>
          </a:bodyPr>
          <a:lstStyle/>
          <a:p>
            <a:pPr marL="514350" indent="-514350">
              <a:buFont typeface="+mj-lt"/>
              <a:buAutoNum type="arabicPeriod"/>
            </a:pPr>
            <a:r>
              <a:rPr lang="en-GB" sz="3600" dirty="0"/>
              <a:t>Do the research</a:t>
            </a:r>
          </a:p>
          <a:p>
            <a:pPr marL="514350" indent="-514350">
              <a:buFont typeface="+mj-lt"/>
              <a:buAutoNum type="arabicPeriod"/>
            </a:pPr>
            <a:r>
              <a:rPr lang="en-GB" sz="3600" dirty="0"/>
              <a:t>Speak with your family/friends/carers</a:t>
            </a:r>
          </a:p>
          <a:p>
            <a:pPr marL="514350" indent="-514350">
              <a:buFont typeface="+mj-lt"/>
              <a:buAutoNum type="arabicPeriod"/>
            </a:pPr>
            <a:r>
              <a:rPr lang="en-GB" sz="3600" dirty="0"/>
              <a:t>Speak with your Tutor</a:t>
            </a:r>
          </a:p>
          <a:p>
            <a:pPr marL="514350" indent="-514350">
              <a:buFont typeface="+mj-lt"/>
              <a:buAutoNum type="arabicPeriod"/>
            </a:pPr>
            <a:r>
              <a:rPr lang="en-GB" sz="3600" dirty="0"/>
              <a:t>Speak with a Careers Advisor</a:t>
            </a:r>
          </a:p>
        </p:txBody>
      </p:sp>
      <p:pic>
        <p:nvPicPr>
          <p:cNvPr id="5" name="Picture 4">
            <a:extLst>
              <a:ext uri="{FF2B5EF4-FFF2-40B4-BE49-F238E27FC236}">
                <a16:creationId xmlns:a16="http://schemas.microsoft.com/office/drawing/2014/main" id="{06D18E49-BFD5-47B5-95E9-2F6666D303FD}"/>
              </a:ext>
            </a:extLst>
          </p:cNvPr>
          <p:cNvPicPr>
            <a:picLocks noChangeAspect="1"/>
          </p:cNvPicPr>
          <p:nvPr/>
        </p:nvPicPr>
        <p:blipFill>
          <a:blip r:embed="rId3"/>
          <a:stretch>
            <a:fillRect/>
          </a:stretch>
        </p:blipFill>
        <p:spPr>
          <a:xfrm>
            <a:off x="9754906" y="4943475"/>
            <a:ext cx="2390775" cy="1914525"/>
          </a:xfrm>
          <a:prstGeom prst="rect">
            <a:avLst/>
          </a:prstGeom>
        </p:spPr>
      </p:pic>
    </p:spTree>
    <p:extLst>
      <p:ext uri="{BB962C8B-B14F-4D97-AF65-F5344CB8AC3E}">
        <p14:creationId xmlns:p14="http://schemas.microsoft.com/office/powerpoint/2010/main" val="215762166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15785</TotalTime>
  <Words>2368</Words>
  <Application>Microsoft Office PowerPoint</Application>
  <PresentationFormat>Widescreen</PresentationFormat>
  <Paragraphs>517</Paragraphs>
  <Slides>47</Slides>
  <Notes>8</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47</vt:i4>
      </vt:variant>
    </vt:vector>
  </HeadingPairs>
  <TitlesOfParts>
    <vt:vector size="57" baseType="lpstr">
      <vt:lpstr>Arial</vt:lpstr>
      <vt:lpstr>Calibri</vt:lpstr>
      <vt:lpstr>Calibri Light</vt:lpstr>
      <vt:lpstr>Century Gothic</vt:lpstr>
      <vt:lpstr>Helvetica Light</vt:lpstr>
      <vt:lpstr>Times New Roman</vt:lpstr>
      <vt:lpstr>Wingdings</vt:lpstr>
      <vt:lpstr>Wingdings 3</vt:lpstr>
      <vt:lpstr>Ion Boardroom</vt:lpstr>
      <vt:lpstr>Office Theme</vt:lpstr>
      <vt:lpstr>PowerPoint Presentation</vt:lpstr>
      <vt:lpstr>PowerPoint Presentation</vt:lpstr>
      <vt:lpstr>PowerPoint Presentation</vt:lpstr>
      <vt:lpstr>Personalised Learning Checklists (PLCs)</vt:lpstr>
      <vt:lpstr>Knowledge vs. familiarity </vt:lpstr>
      <vt:lpstr>PowerPoint Presentation</vt:lpstr>
      <vt:lpstr>Knowledge vs. familiarity </vt:lpstr>
      <vt:lpstr>PowerPoint Presentation</vt:lpstr>
      <vt:lpstr>“Learning happens when people have to think hard”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Transform activity – The effects of a gas attack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is available in school?</vt:lpstr>
      <vt:lpstr>PowerPoint Presentation</vt:lpstr>
      <vt:lpstr>Year 11 Trial Exam Season 1 2019</vt:lpstr>
      <vt:lpstr>Year 11 Trial Exam Season 1 2019</vt:lpstr>
      <vt:lpstr>PowerPoint Presentation</vt:lpstr>
      <vt:lpstr>PowerPoint Presentation</vt:lpstr>
      <vt:lpstr>Your Choices after Yr 11</vt:lpstr>
      <vt:lpstr>Depends on?</vt:lpstr>
      <vt:lpstr>What now?</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eve hedley</dc:creator>
  <cp:lastModifiedBy>SmithD</cp:lastModifiedBy>
  <cp:revision>132</cp:revision>
  <dcterms:created xsi:type="dcterms:W3CDTF">2018-02-08T10:13:38Z</dcterms:created>
  <dcterms:modified xsi:type="dcterms:W3CDTF">2019-11-08T13:37:31Z</dcterms:modified>
</cp:coreProperties>
</file>