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77" r:id="rId4"/>
    <p:sldId id="274" r:id="rId5"/>
    <p:sldId id="278" r:id="rId6"/>
    <p:sldId id="279" r:id="rId7"/>
    <p:sldId id="280" r:id="rId8"/>
    <p:sldId id="281" r:id="rId9"/>
    <p:sldId id="282" r:id="rId10"/>
    <p:sldId id="28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1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C4619E1-917F-4938-84DC-9628E3DD0624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BE4780F-5DCC-47BD-9B82-C952AE93E59E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718014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619E1-917F-4938-84DC-9628E3DD0624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4780F-5DCC-47BD-9B82-C952AE93E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747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C4619E1-917F-4938-84DC-9628E3DD0624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E4780F-5DCC-47BD-9B82-C952AE93E59E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699776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619E1-917F-4938-84DC-9628E3DD0624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4780F-5DCC-47BD-9B82-C952AE93E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951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619E1-917F-4938-84DC-9628E3DD0624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4780F-5DCC-47BD-9B82-C952AE93E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325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619E1-917F-4938-84DC-9628E3DD0624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4780F-5DCC-47BD-9B82-C952AE93E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89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619E1-917F-4938-84DC-9628E3DD0624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4780F-5DCC-47BD-9B82-C952AE93E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03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C4619E1-917F-4938-84DC-9628E3DD0624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E4780F-5DCC-47BD-9B82-C952AE93E59E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55651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C4619E1-917F-4938-84DC-9628E3DD0624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E4780F-5DCC-47BD-9B82-C952AE93E59E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72616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619E1-917F-4938-84DC-9628E3DD0624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4780F-5DCC-47BD-9B82-C952AE93E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116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619E1-917F-4938-84DC-9628E3DD0624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4780F-5DCC-47BD-9B82-C952AE93E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358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EC4619E1-917F-4938-84DC-9628E3DD0624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5BE4780F-5DCC-47BD-9B82-C952AE93E59E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89674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microsoft.com/office/2007/relationships/hdphoto" Target="../media/hdphoto1.wdp"/><Relationship Id="rId7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3" y="1993722"/>
            <a:ext cx="8361229" cy="2098226"/>
          </a:xfrm>
        </p:spPr>
        <p:txBody>
          <a:bodyPr/>
          <a:lstStyle/>
          <a:p>
            <a:r>
              <a:rPr lang="en-GB" sz="6600" dirty="0" err="1">
                <a:latin typeface="Arial Rounded MT Bold" panose="020F0704030504030204" pitchFamily="34" charset="0"/>
              </a:rPr>
              <a:t>Aqa</a:t>
            </a:r>
            <a:r>
              <a:rPr lang="en-GB" sz="6600" dirty="0">
                <a:latin typeface="Arial Rounded MT Bold" panose="020F0704030504030204" pitchFamily="34" charset="0"/>
              </a:rPr>
              <a:t> a religious studies</a:t>
            </a:r>
            <a:br>
              <a:rPr lang="en-GB" sz="6600" dirty="0">
                <a:latin typeface="Arial Rounded MT Bold" panose="020F0704030504030204" pitchFamily="34" charset="0"/>
              </a:rPr>
            </a:br>
            <a:r>
              <a:rPr lang="en-GB" sz="6600" dirty="0">
                <a:latin typeface="Arial Rounded MT Bold" panose="020F0704030504030204" pitchFamily="34" charset="0"/>
              </a:rPr>
              <a:t> </a:t>
            </a:r>
            <a:r>
              <a:rPr lang="en-GB" sz="6600" dirty="0" err="1">
                <a:latin typeface="Arial Rounded MT Bold" panose="020F0704030504030204" pitchFamily="34" charset="0"/>
              </a:rPr>
              <a:t>gcse</a:t>
            </a:r>
            <a:r>
              <a:rPr lang="en-GB" sz="6600" dirty="0">
                <a:latin typeface="Arial Rounded MT Bold" panose="020F0704030504030204" pitchFamily="34" charset="0"/>
              </a:rPr>
              <a:t> exams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78073" y="4387099"/>
            <a:ext cx="6831673" cy="1086237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rial Rounded MT Bold" panose="020F0704030504030204" pitchFamily="34" charset="0"/>
              </a:rPr>
              <a:t>Paper 1: Monday 11</a:t>
            </a:r>
            <a:r>
              <a:rPr lang="en-GB" sz="2400" baseline="30000" dirty="0">
                <a:latin typeface="Arial Rounded MT Bold" panose="020F0704030504030204" pitchFamily="34" charset="0"/>
              </a:rPr>
              <a:t>th</a:t>
            </a:r>
            <a:r>
              <a:rPr lang="en-GB" sz="2400" dirty="0">
                <a:latin typeface="Arial Rounded MT Bold" panose="020F0704030504030204" pitchFamily="34" charset="0"/>
              </a:rPr>
              <a:t> May 2020</a:t>
            </a:r>
          </a:p>
          <a:p>
            <a:r>
              <a:rPr lang="en-US" sz="2400" dirty="0">
                <a:latin typeface="Arial Rounded MT Bold" panose="020F0704030504030204" pitchFamily="34" charset="0"/>
              </a:rPr>
              <a:t>Paper 2: Tuesday 18</a:t>
            </a:r>
            <a:r>
              <a:rPr lang="en-US" sz="2400" baseline="30000" dirty="0">
                <a:latin typeface="Arial Rounded MT Bold" panose="020F0704030504030204" pitchFamily="34" charset="0"/>
              </a:rPr>
              <a:t>th</a:t>
            </a:r>
            <a:r>
              <a:rPr lang="en-US" sz="2400" dirty="0">
                <a:latin typeface="Arial Rounded MT Bold" panose="020F0704030504030204" pitchFamily="34" charset="0"/>
              </a:rPr>
              <a:t> May 2020</a:t>
            </a:r>
            <a:endParaRPr lang="en-GB" sz="2400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276" y="4219302"/>
            <a:ext cx="3344091" cy="250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331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149532" y="1127490"/>
            <a:ext cx="10731161" cy="5631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Arial Rounded MT Bold" panose="020F0704030504030204" pitchFamily="34" charset="0"/>
              </a:rPr>
              <a:t>Paper 1: Christianity Beliefs, Christianity Practices and Buddhism Beliefs, Buddhism Practices</a:t>
            </a:r>
          </a:p>
          <a:p>
            <a:endParaRPr lang="en-US" sz="2800" dirty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en-GB" sz="2800" dirty="0">
              <a:latin typeface="Arial Rounded MT Bold" panose="020F0704030504030204" pitchFamily="34" charset="0"/>
            </a:endParaRPr>
          </a:p>
          <a:p>
            <a:endParaRPr lang="en-GB" sz="2800" dirty="0">
              <a:latin typeface="Arial Rounded MT Bold" panose="020F0704030504030204" pitchFamily="34" charset="0"/>
            </a:endParaRPr>
          </a:p>
          <a:p>
            <a:r>
              <a:rPr lang="en-GB" sz="2800" dirty="0">
                <a:latin typeface="Arial Rounded MT Bold" panose="020F0704030504030204" pitchFamily="34" charset="0"/>
              </a:rPr>
              <a:t>Paper 2: Relationships (Sets 4-6 only), Religion and Life, Existence of God (Sets 1-3 only), Religion, Crime and Punishment, Religion, Peace and Justice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991585" y="196922"/>
            <a:ext cx="8361229" cy="20982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/>
            <a:r>
              <a:rPr lang="en-GB" sz="4000" dirty="0">
                <a:latin typeface="Arial Rounded MT Bold" panose="020F0704030504030204" pitchFamily="34" charset="0"/>
              </a:rPr>
              <a:t>WHAT IS ON THE EXAM?</a:t>
            </a:r>
          </a:p>
        </p:txBody>
      </p:sp>
      <p:pic>
        <p:nvPicPr>
          <p:cNvPr id="10" name="Picture 9" descr="http://images.clipartpanda.com/simple-cross-clip-art-color-cross.pn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923" y="2074212"/>
            <a:ext cx="1254579" cy="1610995"/>
          </a:xfrm>
          <a:prstGeom prst="rect">
            <a:avLst/>
          </a:prstGeom>
          <a:noFill/>
          <a:effectLst>
            <a:glow rad="127000">
              <a:schemeClr val="bg1">
                <a:alpha val="94000"/>
              </a:schemeClr>
            </a:glow>
          </a:effectLst>
        </p:spPr>
      </p:pic>
      <p:pic>
        <p:nvPicPr>
          <p:cNvPr id="11" name="Picture 10" descr="Image result for buddhism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502" y="1953748"/>
            <a:ext cx="1750332" cy="1731459"/>
          </a:xfrm>
          <a:prstGeom prst="rect">
            <a:avLst/>
          </a:prstGeom>
          <a:noFill/>
          <a:extLst/>
        </p:spPr>
      </p:pic>
      <p:pic>
        <p:nvPicPr>
          <p:cNvPr id="12" name="Picture 11" descr="Image result for life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705" y="5185181"/>
            <a:ext cx="2011883" cy="1429633"/>
          </a:xfrm>
          <a:prstGeom prst="rect">
            <a:avLst/>
          </a:prstGeom>
          <a:noFill/>
          <a:extLst/>
        </p:spPr>
      </p:pic>
      <p:pic>
        <p:nvPicPr>
          <p:cNvPr id="13" name="Picture 12" descr="Image result for god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588" y="5138919"/>
            <a:ext cx="2333854" cy="1456962"/>
          </a:xfrm>
          <a:prstGeom prst="rect">
            <a:avLst/>
          </a:prstGeom>
          <a:noFill/>
          <a:extLst/>
        </p:spPr>
      </p:pic>
      <p:pic>
        <p:nvPicPr>
          <p:cNvPr id="14" name="Picture 13" descr="Image result for crime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442" y="5075268"/>
            <a:ext cx="2260758" cy="1542364"/>
          </a:xfrm>
          <a:prstGeom prst="rect">
            <a:avLst/>
          </a:prstGeom>
          <a:noFill/>
          <a:extLst/>
        </p:spPr>
      </p:pic>
      <p:pic>
        <p:nvPicPr>
          <p:cNvPr id="15" name="Picture 14" descr="Image result for war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1200" y="5019324"/>
            <a:ext cx="2300787" cy="1456962"/>
          </a:xfrm>
          <a:prstGeom prst="rect">
            <a:avLst/>
          </a:prstGeom>
          <a:noFill/>
          <a:extLst/>
        </p:spPr>
      </p:pic>
      <p:pic>
        <p:nvPicPr>
          <p:cNvPr id="17" name="Picture 16" descr="Image result for relationship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524" y="5203829"/>
            <a:ext cx="1963181" cy="133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8887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783772" y="983799"/>
            <a:ext cx="7276011" cy="5631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atin typeface="Arial Rounded MT Bold" panose="020F0704030504030204" pitchFamily="34" charset="0"/>
              </a:rPr>
              <a:t>For Paper 1, students will have TWO booklets given to them: one for Christianity and one for Buddhism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They must answer ALL questions in both booklets on the lines provided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For Paper 2, students will be given a question booklet with 6 different units in it but they must only answer the questions for the 4 units they have studied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They should answer questions in the lined booklet</a:t>
            </a:r>
          </a:p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22514" y="105482"/>
            <a:ext cx="11090366" cy="20982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/>
            <a:r>
              <a:rPr lang="en-GB" sz="4000" dirty="0">
                <a:latin typeface="Arial Rounded MT Bold" panose="020F0704030504030204" pitchFamily="34" charset="0"/>
              </a:rPr>
              <a:t>WHAT DO THE PAPERS LOOK LIKE?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480" t="30625" r="36915" b="6875"/>
          <a:stretch/>
        </p:blipFill>
        <p:spPr>
          <a:xfrm>
            <a:off x="7628710" y="867297"/>
            <a:ext cx="2023708" cy="25682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6480" t="15981" r="37517" b="18840"/>
          <a:stretch/>
        </p:blipFill>
        <p:spPr>
          <a:xfrm>
            <a:off x="9652418" y="867297"/>
            <a:ext cx="1960462" cy="25682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42102" t="11160" r="43441" b="52498"/>
          <a:stretch/>
        </p:blipFill>
        <p:spPr>
          <a:xfrm>
            <a:off x="7759339" y="3697852"/>
            <a:ext cx="2181495" cy="29174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42102" t="47798" r="43441" b="15447"/>
          <a:stretch/>
        </p:blipFill>
        <p:spPr>
          <a:xfrm>
            <a:off x="9940834" y="3697852"/>
            <a:ext cx="2181495" cy="291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820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06293" y="1166470"/>
            <a:ext cx="7119257" cy="5631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Arial Rounded MT Bold" panose="020F0704030504030204" pitchFamily="34" charset="0"/>
              </a:rPr>
              <a:t>Both exams are 1 hour and 45 minutes long 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As there are 4 sections in each paper, students should spend about 25 minutes on each. 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So for Paper 1 this means that they should spend 50 minutes on the Christianity paper and 50 minutes on the Buddhism paper to ensure they answer all questions in the time allowed</a:t>
            </a:r>
          </a:p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0" y="262236"/>
            <a:ext cx="11952515" cy="20982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/>
            <a:r>
              <a:rPr lang="en-GB" sz="4000" dirty="0">
                <a:latin typeface="Arial Rounded MT Bold" panose="020F0704030504030204" pitchFamily="34" charset="0"/>
              </a:rPr>
              <a:t>HOW MUCH TIME DO STUDENTS HAVE?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695" y="1480187"/>
            <a:ext cx="3672675" cy="429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282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06293" y="1166470"/>
            <a:ext cx="11385707" cy="5631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atin typeface="Arial Rounded MT Bold" panose="020F0704030504030204" pitchFamily="34" charset="0"/>
              </a:rPr>
              <a:t>All sections that students have to answer in the exam will have the following questions: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1 mark question – this is multiple choice and will test the knowledge of a key fact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2 mark question – students have to ‘give’ or ‘name two’, this should be in the form of bullet points only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4 mark question on Paper 1 - this will ask students to explain two ways in which a Christian belief influences their behavior, this should be in the form of two short paragraphs</a:t>
            </a:r>
          </a:p>
          <a:p>
            <a:r>
              <a:rPr lang="en-US" sz="28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4</a:t>
            </a:r>
            <a:r>
              <a:rPr lang="en-US" sz="2800" dirty="0">
                <a:latin typeface="Arial Rounded MT Bold" panose="020F0704030504030204" pitchFamily="34" charset="0"/>
              </a:rPr>
              <a:t> mark question on Paper 2 – this will ask students to give two contrasting or similar beliefs on a topic, one of their two short paragraphs should refer to Christianity</a:t>
            </a:r>
            <a:endParaRPr lang="en-GB" sz="2800" dirty="0">
              <a:latin typeface="Arial Rounded MT Bold" panose="020F0704030504030204" pitchFamily="34" charset="0"/>
            </a:endParaRPr>
          </a:p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77145" y="209984"/>
            <a:ext cx="11952515" cy="20982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/>
            <a:r>
              <a:rPr lang="en-GB" sz="4000" dirty="0">
                <a:latin typeface="Arial Rounded MT Bold" panose="020F0704030504030204" pitchFamily="34" charset="0"/>
              </a:rPr>
              <a:t>WHAT QUESTIONS WILL THE EXAM ASK?</a:t>
            </a:r>
          </a:p>
        </p:txBody>
      </p:sp>
    </p:spTree>
    <p:extLst>
      <p:ext uri="{BB962C8B-B14F-4D97-AF65-F5344CB8AC3E}">
        <p14:creationId xmlns:p14="http://schemas.microsoft.com/office/powerpoint/2010/main" val="1073167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06293" y="826836"/>
            <a:ext cx="11385707" cy="5631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latin typeface="Arial Rounded MT Bold" panose="020F0704030504030204" pitchFamily="34" charset="0"/>
              </a:rPr>
              <a:t>All sections that students have to answer in the exam will have the following questions:</a:t>
            </a:r>
          </a:p>
          <a:p>
            <a:r>
              <a:rPr lang="en-US" sz="2400" dirty="0">
                <a:latin typeface="Arial Rounded MT Bold" panose="020F0704030504030204" pitchFamily="34" charset="0"/>
              </a:rPr>
              <a:t>5 mark question – this is very similar to a 4 mark in that students will have to explain two beliefs about a topic, one of the explanations must include a religious teaching. This could be in the form of a quote, paraphrase or reference to any religious belief.</a:t>
            </a:r>
          </a:p>
          <a:p>
            <a:r>
              <a:rPr lang="en-US" sz="2400" dirty="0">
                <a:latin typeface="Arial Rounded MT Bold" panose="020F0704030504030204" pitchFamily="34" charset="0"/>
              </a:rPr>
              <a:t>12 mark question – requires students to evaluate a statement, giving reasons for and against, answers should be written in the DREARER formula below:</a:t>
            </a:r>
          </a:p>
          <a:p>
            <a:pPr marL="0" indent="0">
              <a:buNone/>
            </a:pPr>
            <a:r>
              <a:rPr lang="en-GB" sz="2400" dirty="0">
                <a:latin typeface="Arial Rounded MT Bold" panose="020F0704030504030204" pitchFamily="34" charset="0"/>
              </a:rPr>
              <a:t>Paragraph 1: </a:t>
            </a:r>
            <a:r>
              <a:rPr lang="en-GB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Disagree</a:t>
            </a:r>
            <a:r>
              <a:rPr lang="en-GB" sz="2400" dirty="0">
                <a:latin typeface="Arial Rounded MT Bold" panose="020F0704030504030204" pitchFamily="34" charset="0"/>
              </a:rPr>
              <a:t> with </a:t>
            </a:r>
            <a:r>
              <a:rPr lang="en-GB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Religious</a:t>
            </a:r>
            <a:r>
              <a:rPr lang="en-GB" sz="2400" dirty="0">
                <a:latin typeface="Arial Rounded MT Bold" panose="020F0704030504030204" pitchFamily="34" charset="0"/>
              </a:rPr>
              <a:t> reasons and </a:t>
            </a:r>
            <a:r>
              <a:rPr lang="en-GB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Evaluation</a:t>
            </a:r>
            <a:r>
              <a:rPr lang="en-GB" sz="2400" dirty="0">
                <a:latin typeface="Arial Rounded MT Bold" panose="020F0704030504030204" pitchFamily="34" charset="0"/>
              </a:rPr>
              <a:t> (This is a strong/weak argument because…)</a:t>
            </a:r>
          </a:p>
          <a:p>
            <a:pPr marL="0" indent="0">
              <a:buNone/>
            </a:pPr>
            <a:r>
              <a:rPr lang="en-GB" sz="2400" dirty="0">
                <a:latin typeface="Arial Rounded MT Bold" panose="020F0704030504030204" pitchFamily="34" charset="0"/>
              </a:rPr>
              <a:t>Paragraph 2: </a:t>
            </a:r>
            <a:r>
              <a:rPr lang="en-GB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Agree</a:t>
            </a:r>
            <a:r>
              <a:rPr lang="en-GB" sz="2400" dirty="0">
                <a:latin typeface="Arial Rounded MT Bold" panose="020F0704030504030204" pitchFamily="34" charset="0"/>
              </a:rPr>
              <a:t> with </a:t>
            </a:r>
            <a:r>
              <a:rPr lang="en-GB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Religious</a:t>
            </a:r>
            <a:r>
              <a:rPr lang="en-GB" sz="2400" dirty="0">
                <a:latin typeface="Arial Rounded MT Bold" panose="020F0704030504030204" pitchFamily="34" charset="0"/>
              </a:rPr>
              <a:t> reasons and </a:t>
            </a:r>
            <a:r>
              <a:rPr lang="en-GB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Evaluation </a:t>
            </a:r>
            <a:r>
              <a:rPr lang="en-GB" sz="2400" dirty="0">
                <a:latin typeface="Arial Rounded MT Bold" panose="020F0704030504030204" pitchFamily="34" charset="0"/>
              </a:rPr>
              <a:t>(This is a strong/weak argument because…)</a:t>
            </a:r>
          </a:p>
          <a:p>
            <a:pPr marL="0" indent="0">
              <a:buNone/>
            </a:pPr>
            <a:r>
              <a:rPr lang="en-GB" sz="2400" dirty="0">
                <a:latin typeface="Arial Rounded MT Bold" panose="020F0704030504030204" pitchFamily="34" charset="0"/>
              </a:rPr>
              <a:t>Paragraph 3: </a:t>
            </a:r>
            <a:r>
              <a:rPr lang="en-GB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Reach a conclusion </a:t>
            </a:r>
            <a:r>
              <a:rPr lang="en-GB" sz="2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(In conclusion, I agree or disagree because…)</a:t>
            </a:r>
            <a:endParaRPr lang="en-GB" sz="24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en-GB" sz="2400" dirty="0">
              <a:latin typeface="Arial Rounded MT Bold" panose="020F0704030504030204" pitchFamily="34" charset="0"/>
            </a:endParaRPr>
          </a:p>
          <a:p>
            <a:endParaRPr lang="en-GB" sz="2400" dirty="0">
              <a:latin typeface="Arial Rounded MT Bold" panose="020F070403050403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77145" y="209984"/>
            <a:ext cx="11952515" cy="20982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/>
            <a:r>
              <a:rPr lang="en-GB" sz="4000" dirty="0">
                <a:latin typeface="Arial Rounded MT Bold" panose="020F0704030504030204" pitchFamily="34" charset="0"/>
              </a:rPr>
              <a:t>WHAT QUESTIONS WILL THE EXAM ASK?</a:t>
            </a:r>
          </a:p>
        </p:txBody>
      </p:sp>
    </p:spTree>
    <p:extLst>
      <p:ext uri="{BB962C8B-B14F-4D97-AF65-F5344CB8AC3E}">
        <p14:creationId xmlns:p14="http://schemas.microsoft.com/office/powerpoint/2010/main" val="966925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06293" y="1166470"/>
            <a:ext cx="11385707" cy="5631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75135" y="271736"/>
            <a:ext cx="13148562" cy="20982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/>
            <a:r>
              <a:rPr lang="en-GB" sz="4000" dirty="0">
                <a:latin typeface="Arial Rounded MT Bold" panose="020F0704030504030204" pitchFamily="34" charset="0"/>
              </a:rPr>
              <a:t>HOW CAN MY CHILD REVISE FOR RPE?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806293" y="1166470"/>
            <a:ext cx="11385707" cy="54524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atin typeface="Arial Rounded MT Bold" panose="020F0704030504030204" pitchFamily="34" charset="0"/>
              </a:rPr>
              <a:t>Create their own revision guide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Mind maps and connection maps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Make their own flash cards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Peer mark with a friend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Make their own podcasts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Watch videos on </a:t>
            </a:r>
            <a:r>
              <a:rPr lang="en-US" sz="2800" dirty="0" err="1">
                <a:latin typeface="Arial Rounded MT Bold" panose="020F0704030504030204" pitchFamily="34" charset="0"/>
              </a:rPr>
              <a:t>Youtube</a:t>
            </a:r>
            <a:endParaRPr lang="en-US" sz="2800" dirty="0">
              <a:latin typeface="Arial Rounded MT Bold" panose="020F0704030504030204" pitchFamily="34" charset="0"/>
            </a:endParaRPr>
          </a:p>
          <a:p>
            <a:r>
              <a:rPr lang="en-US" sz="2800" dirty="0">
                <a:latin typeface="Arial Rounded MT Bold" panose="020F0704030504030204" pitchFamily="34" charset="0"/>
              </a:rPr>
              <a:t>Testing of key words and quotes with family/friends</a:t>
            </a:r>
          </a:p>
          <a:p>
            <a:r>
              <a:rPr lang="en-US" sz="2800" dirty="0" err="1">
                <a:latin typeface="Arial Rounded MT Bold" panose="020F0704030504030204" pitchFamily="34" charset="0"/>
              </a:rPr>
              <a:t>Kahoot</a:t>
            </a:r>
            <a:r>
              <a:rPr lang="en-US" sz="2800" dirty="0">
                <a:latin typeface="Arial Rounded MT Bold" panose="020F0704030504030204" pitchFamily="34" charset="0"/>
              </a:rPr>
              <a:t> quizzes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Practice exam questions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Make their own exam question guide </a:t>
            </a:r>
          </a:p>
          <a:p>
            <a:endParaRPr lang="en-GB" sz="2800" dirty="0">
              <a:latin typeface="Arial Rounded MT Bold" panose="020F0704030504030204" pitchFamily="34" charset="0"/>
            </a:endParaRPr>
          </a:p>
          <a:p>
            <a:endParaRPr lang="en-GB" sz="28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440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06293" y="1345474"/>
            <a:ext cx="11385707" cy="54524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728278" y="117357"/>
            <a:ext cx="13148562" cy="20982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 algn="ctr"/>
            <a:r>
              <a:rPr lang="en-GB" sz="4000" dirty="0">
                <a:latin typeface="Arial Rounded MT Bold" panose="020F0704030504030204" pitchFamily="34" charset="0"/>
              </a:rPr>
              <a:t>WHAT RESOURCES ARE AVAILABLE TO MY CHILD TO AID WITH THEIR REVISION?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806293" y="1702152"/>
            <a:ext cx="11385707" cy="54524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atin typeface="Arial Rounded MT Bold" panose="020F0704030504030204" pitchFamily="34" charset="0"/>
              </a:rPr>
              <a:t>OUP Revision Guide, available for £9.99 on Amazon</a:t>
            </a:r>
          </a:p>
          <a:p>
            <a:r>
              <a:rPr lang="en-US" sz="2800" dirty="0" err="1">
                <a:latin typeface="Arial Rounded MT Bold" panose="020F0704030504030204" pitchFamily="34" charset="0"/>
              </a:rPr>
              <a:t>Youtube</a:t>
            </a:r>
            <a:r>
              <a:rPr lang="en-US" sz="2800" dirty="0">
                <a:latin typeface="Arial Rounded MT Bold" panose="020F0704030504030204" pitchFamily="34" charset="0"/>
              </a:rPr>
              <a:t> Podcasts – ‘World Faiths’, ‘Edu Mania’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Doddle – more revision materials will continue </a:t>
            </a:r>
          </a:p>
          <a:p>
            <a:pPr marL="0" indent="0">
              <a:buNone/>
            </a:pPr>
            <a:r>
              <a:rPr lang="en-US" sz="2800" dirty="0">
                <a:latin typeface="Arial Rounded MT Bold" panose="020F0704030504030204" pitchFamily="34" charset="0"/>
              </a:rPr>
              <a:t>    to be added over the coming months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Revision sessions on Wednesdays after school –</a:t>
            </a:r>
          </a:p>
          <a:p>
            <a:pPr marL="0" indent="0">
              <a:buNone/>
            </a:pPr>
            <a:r>
              <a:rPr lang="en-US" sz="2800" dirty="0">
                <a:latin typeface="Arial Rounded MT Bold" panose="020F0704030504030204" pitchFamily="34" charset="0"/>
              </a:rPr>
              <a:t>    students pick and choose depending on the </a:t>
            </a:r>
          </a:p>
          <a:p>
            <a:pPr marL="0" indent="0">
              <a:buNone/>
            </a:pPr>
            <a:r>
              <a:rPr lang="en-US" sz="2800" dirty="0">
                <a:latin typeface="Arial Rounded MT Bold" panose="020F0704030504030204" pitchFamily="34" charset="0"/>
              </a:rPr>
              <a:t>    topics they believe they need to revise 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PLCs and Quote Booklets provided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Practice questions and papers provided</a:t>
            </a:r>
            <a:endParaRPr lang="en-GB" sz="2800" dirty="0">
              <a:latin typeface="Arial Rounded MT Bold" panose="020F0704030504030204" pitchFamily="34" charset="0"/>
            </a:endParaRPr>
          </a:p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7291" y="2572261"/>
            <a:ext cx="2460114" cy="347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690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06293" y="1345474"/>
            <a:ext cx="11385707" cy="54524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728278" y="117357"/>
            <a:ext cx="13148562" cy="20982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 algn="ctr"/>
            <a:r>
              <a:rPr lang="en-GB" sz="4000" dirty="0">
                <a:latin typeface="Arial Rounded MT Bold" panose="020F0704030504030204" pitchFamily="34" charset="0"/>
              </a:rPr>
              <a:t>HOW CAN I HELP MY CHILD REVISE?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806292" y="879192"/>
            <a:ext cx="11385707" cy="54524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atin typeface="Arial Rounded MT Bold" panose="020F0704030504030204" pitchFamily="34" charset="0"/>
              </a:rPr>
              <a:t>Provide your child with a quiet space in which they can work away from distractions (particularly the TV and their mobile phones!)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Help them to produce a revision plan/timetable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Encourage your child to practice exam </a:t>
            </a:r>
          </a:p>
          <a:p>
            <a:pPr marL="0" indent="0">
              <a:buNone/>
            </a:pPr>
            <a:r>
              <a:rPr lang="en-US" sz="2800" dirty="0">
                <a:latin typeface="Arial Rounded MT Bold" panose="020F0704030504030204" pitchFamily="34" charset="0"/>
              </a:rPr>
              <a:t>    questions in timed conditions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Allow them to put posters on the walls!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Always ask ‘why?!’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Encourage them in their 100 Days </a:t>
            </a:r>
          </a:p>
          <a:p>
            <a:pPr marL="0" indent="0">
              <a:buNone/>
            </a:pPr>
            <a:r>
              <a:rPr lang="en-US" sz="2800" dirty="0">
                <a:latin typeface="Arial Rounded MT Bold" panose="020F0704030504030204" pitchFamily="34" charset="0"/>
              </a:rPr>
              <a:t>    Challenge</a:t>
            </a:r>
            <a:endParaRPr lang="en-GB" sz="2800" dirty="0">
              <a:latin typeface="Arial Rounded MT Bold" panose="020F0704030504030204" pitchFamily="34" charset="0"/>
            </a:endParaRPr>
          </a:p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pic>
        <p:nvPicPr>
          <p:cNvPr id="1026" name="Picture 2" descr="Image result for 100 days challe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8292" y="2838203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134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06293" y="1345474"/>
            <a:ext cx="11385707" cy="54524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787655" y="0"/>
            <a:ext cx="13148562" cy="20982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 algn="ctr"/>
            <a:r>
              <a:rPr lang="en-GB" sz="4000" dirty="0">
                <a:latin typeface="Arial Rounded MT Bold" panose="020F0704030504030204" pitchFamily="34" charset="0"/>
              </a:rPr>
              <a:t>WHAT IS THE 100 DAYS CHALLENGE?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806292" y="701067"/>
            <a:ext cx="11385707" cy="54524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atin typeface="Arial Rounded MT Bold" panose="020F0704030504030204" pitchFamily="34" charset="0"/>
              </a:rPr>
              <a:t>In the 100 days leading up to the Paper 2 exam (starting Friday 8</a:t>
            </a:r>
            <a:r>
              <a:rPr lang="en-US" sz="2800" baseline="30000" dirty="0">
                <a:latin typeface="Arial Rounded MT Bold" panose="020F0704030504030204" pitchFamily="34" charset="0"/>
              </a:rPr>
              <a:t>th</a:t>
            </a:r>
            <a:r>
              <a:rPr lang="en-US" sz="2800" dirty="0">
                <a:latin typeface="Arial Rounded MT Bold" panose="020F0704030504030204" pitchFamily="34" charset="0"/>
              </a:rPr>
              <a:t> February) we are challenging students to complete 1 exam question a day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These will be available on Doddle from Thursday 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For every 20 they complete students will earn an entry into a prize draw</a:t>
            </a:r>
          </a:p>
          <a:p>
            <a:endParaRPr lang="en-US" sz="2800" dirty="0">
              <a:latin typeface="Arial Rounded MT Bold" panose="020F0704030504030204" pitchFamily="34" charset="0"/>
            </a:endParaRPr>
          </a:p>
          <a:p>
            <a:r>
              <a:rPr lang="en-US" sz="2800" dirty="0">
                <a:latin typeface="Arial Rounded MT Bold" panose="020F0704030504030204" pitchFamily="34" charset="0"/>
              </a:rPr>
              <a:t>We are also challenging parents!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We will send a list of key words/quotes </a:t>
            </a:r>
          </a:p>
          <a:p>
            <a:pPr marL="0" indent="0">
              <a:buNone/>
            </a:pPr>
            <a:r>
              <a:rPr lang="en-US" sz="2800" dirty="0">
                <a:latin typeface="Arial Rounded MT Bold" panose="020F0704030504030204" pitchFamily="34" charset="0"/>
              </a:rPr>
              <a:t>     home via </a:t>
            </a:r>
            <a:r>
              <a:rPr lang="en-US" sz="2800" dirty="0" err="1">
                <a:latin typeface="Arial Rounded MT Bold" panose="020F0704030504030204" pitchFamily="34" charset="0"/>
              </a:rPr>
              <a:t>Parentmail</a:t>
            </a:r>
            <a:r>
              <a:rPr lang="en-US" sz="2800" dirty="0">
                <a:latin typeface="Arial Rounded MT Bold" panose="020F0704030504030204" pitchFamily="34" charset="0"/>
              </a:rPr>
              <a:t> on Thursday</a:t>
            </a:r>
          </a:p>
          <a:p>
            <a:r>
              <a:rPr lang="en-US" sz="2800" dirty="0">
                <a:latin typeface="Arial Rounded MT Bold" panose="020F0704030504030204" pitchFamily="34" charset="0"/>
              </a:rPr>
              <a:t>Please test your child on the word/quote</a:t>
            </a:r>
          </a:p>
          <a:p>
            <a:pPr marL="0" indent="0">
              <a:buNone/>
            </a:pPr>
            <a:r>
              <a:rPr lang="en-US" sz="2800" dirty="0">
                <a:latin typeface="Arial Rounded MT Bold" panose="020F0704030504030204" pitchFamily="34" charset="0"/>
              </a:rPr>
              <a:t>    given each day</a:t>
            </a:r>
            <a:endParaRPr lang="en-GB" sz="2800" dirty="0">
              <a:latin typeface="Arial Rounded MT Bold" panose="020F0704030504030204" pitchFamily="34" charset="0"/>
            </a:endParaRPr>
          </a:p>
          <a:p>
            <a:endParaRPr lang="en-GB" sz="2800" dirty="0">
              <a:latin typeface="Arial Rounded MT Bold" panose="020F0704030504030204" pitchFamily="34" charset="0"/>
            </a:endParaRPr>
          </a:p>
        </p:txBody>
      </p:sp>
      <p:pic>
        <p:nvPicPr>
          <p:cNvPr id="2050" name="Picture 2" descr="Image result for will you take on the challe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104" y="3296975"/>
            <a:ext cx="3718667" cy="3267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526824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1303</TotalTime>
  <Words>808</Words>
  <Application>Microsoft Office PowerPoint</Application>
  <PresentationFormat>Widescreen</PresentationFormat>
  <Paragraphs>71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 Rounded MT Bold</vt:lpstr>
      <vt:lpstr>Franklin Gothic Book</vt:lpstr>
      <vt:lpstr>Crop</vt:lpstr>
      <vt:lpstr>Aqa a religious studies  gcse exams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ETHICS 2 WALKING TALKING MOCK</dc:title>
  <dc:creator>Charlotte Newman</dc:creator>
  <cp:lastModifiedBy>NewmanC</cp:lastModifiedBy>
  <cp:revision>63</cp:revision>
  <dcterms:created xsi:type="dcterms:W3CDTF">2017-05-07T13:49:10Z</dcterms:created>
  <dcterms:modified xsi:type="dcterms:W3CDTF">2019-11-08T14:03:33Z</dcterms:modified>
</cp:coreProperties>
</file>