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sldIdLst>
    <p:sldId id="261" r:id="rId5"/>
  </p:sldIdLst>
  <p:sldSz cx="9144000" cy="6858000" type="screen4x3"/>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4A25"/>
    <a:srgbClr val="FFCF37"/>
    <a:srgbClr val="FFCA7D"/>
    <a:srgbClr val="FFE8A7"/>
    <a:srgbClr val="FF00FF"/>
    <a:srgbClr val="FF66FF"/>
    <a:srgbClr val="33CCCC"/>
    <a:srgbClr val="D7D7D7"/>
    <a:srgbClr val="F0F0F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2C73DB-F60A-4521-94BC-B15B4962688E}" v="4" dt="2023-07-13T08:23:41.7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3" d="100"/>
          <a:sy n="123" d="100"/>
        </p:scale>
        <p:origin x="125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1E3BCD7D-BBEB-4097-BF24-0D273E62F04E}" type="datetimeFigureOut">
              <a:rPr lang="en-GB" smtClean="0"/>
              <a:t>17/07/2023</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E05DEF25-35BA-4BE3-A1F2-9092DF778645}" type="slidenum">
              <a:rPr lang="en-GB" smtClean="0"/>
              <a:t>‹#›</a:t>
            </a:fld>
            <a:endParaRPr lang="en-GB"/>
          </a:p>
        </p:txBody>
      </p:sp>
    </p:spTree>
    <p:extLst>
      <p:ext uri="{BB962C8B-B14F-4D97-AF65-F5344CB8AC3E}">
        <p14:creationId xmlns:p14="http://schemas.microsoft.com/office/powerpoint/2010/main" val="10361454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5DEF25-35BA-4BE3-A1F2-9092DF778645}" type="slidenum">
              <a:rPr lang="en-GB" smtClean="0"/>
              <a:t>1</a:t>
            </a:fld>
            <a:endParaRPr lang="en-GB"/>
          </a:p>
        </p:txBody>
      </p:sp>
    </p:spTree>
    <p:extLst>
      <p:ext uri="{BB962C8B-B14F-4D97-AF65-F5344CB8AC3E}">
        <p14:creationId xmlns:p14="http://schemas.microsoft.com/office/powerpoint/2010/main" val="551071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3152661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1324080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4114253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3973668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3229610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3866806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1888868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3756821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3670231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530253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24BF095-FB72-4C77-AFF2-7ADC6BF3269C}" type="datetimeFigureOut">
              <a:rPr lang="en-GB" smtClean="0"/>
              <a:t>17/07/2023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7DC824A-AF9D-46E9-8F58-67184F1CD3F3}" type="slidenum">
              <a:rPr lang="en-GB" smtClean="0"/>
              <a:t>‹#›</a:t>
            </a:fld>
            <a:endParaRPr lang="en-GB" dirty="0"/>
          </a:p>
        </p:txBody>
      </p:sp>
    </p:spTree>
    <p:extLst>
      <p:ext uri="{BB962C8B-B14F-4D97-AF65-F5344CB8AC3E}">
        <p14:creationId xmlns:p14="http://schemas.microsoft.com/office/powerpoint/2010/main" val="2434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BF095-FB72-4C77-AFF2-7ADC6BF3269C}" type="datetimeFigureOut">
              <a:rPr lang="en-GB" smtClean="0"/>
              <a:t>17/07/2023</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DC824A-AF9D-46E9-8F58-67184F1CD3F3}" type="slidenum">
              <a:rPr lang="en-GB" smtClean="0"/>
              <a:t>‹#›</a:t>
            </a:fld>
            <a:endParaRPr lang="en-GB" dirty="0"/>
          </a:p>
        </p:txBody>
      </p:sp>
    </p:spTree>
    <p:extLst>
      <p:ext uri="{BB962C8B-B14F-4D97-AF65-F5344CB8AC3E}">
        <p14:creationId xmlns:p14="http://schemas.microsoft.com/office/powerpoint/2010/main" val="23084900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3">
            <a:extLst>
              <a:ext uri="{FF2B5EF4-FFF2-40B4-BE49-F238E27FC236}">
                <a16:creationId xmlns:a16="http://schemas.microsoft.com/office/drawing/2014/main" id="{9D3CBF0A-B07D-4F06-8997-D118F5E0934F}"/>
              </a:ext>
            </a:extLst>
          </p:cNvPr>
          <p:cNvSpPr txBox="1"/>
          <p:nvPr/>
        </p:nvSpPr>
        <p:spPr>
          <a:xfrm>
            <a:off x="0" y="983406"/>
            <a:ext cx="9144000" cy="1321965"/>
          </a:xfrm>
          <a:prstGeom prst="rect">
            <a:avLst/>
          </a:prstGeom>
          <a:solidFill>
            <a:schemeClr val="bg1"/>
          </a:solidFill>
        </p:spPr>
        <p:txBody>
          <a:bodyPr wrap="square" rtlCol="0">
            <a:spAutoFit/>
          </a:bodyPr>
          <a:lstStyle/>
          <a:p>
            <a:pPr algn="ctr">
              <a:lnSpc>
                <a:spcPct val="107000"/>
              </a:lnSpc>
              <a:spcAft>
                <a:spcPts val="800"/>
              </a:spcAft>
            </a:pPr>
            <a:r>
              <a:rPr lang="en-GB" sz="3500" b="1" kern="1200" dirty="0">
                <a:ln w="12700" cap="flat" cmpd="sng" algn="ctr">
                  <a:solidFill>
                    <a:srgbClr val="FFFFFF"/>
                  </a:solidFill>
                  <a:prstDash val="solid"/>
                  <a:round/>
                </a:ln>
                <a:solidFill>
                  <a:srgbClr val="235339"/>
                </a:solidFill>
                <a:effectLst/>
                <a:latin typeface="Calibri" panose="020F0502020204030204" pitchFamily="34" charset="0"/>
                <a:ea typeface="Calibri" panose="020F0502020204030204" pitchFamily="34" charset="0"/>
                <a:cs typeface="Times New Roman" panose="02020603050405020304" pitchFamily="18" charset="0"/>
              </a:rPr>
              <a:t>Legacy Award 2023</a:t>
            </a:r>
          </a:p>
          <a:p>
            <a:pPr algn="ctr">
              <a:lnSpc>
                <a:spcPct val="107000"/>
              </a:lnSpc>
              <a:spcAft>
                <a:spcPts val="800"/>
              </a:spcAft>
            </a:pPr>
            <a:r>
              <a:rPr lang="en-GB" sz="3500" b="1" dirty="0">
                <a:ln w="12700" cap="flat" cmpd="sng" algn="ctr">
                  <a:solidFill>
                    <a:srgbClr val="FFFFFF"/>
                  </a:solidFill>
                  <a:prstDash val="solid"/>
                  <a:round/>
                </a:ln>
                <a:solidFill>
                  <a:srgbClr val="235339"/>
                </a:solidFill>
                <a:latin typeface="Calibri" panose="020F0502020204030204" pitchFamily="34" charset="0"/>
                <a:ea typeface="Calibri" panose="020F0502020204030204" pitchFamily="34" charset="0"/>
                <a:cs typeface="Times New Roman" panose="02020603050405020304" pitchFamily="18" charset="0"/>
              </a:rPr>
              <a:t>And the award goes to…</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descr="A drawing of a building&#10;&#10;Description automatically generated with medium confidence">
            <a:extLst>
              <a:ext uri="{FF2B5EF4-FFF2-40B4-BE49-F238E27FC236}">
                <a16:creationId xmlns:a16="http://schemas.microsoft.com/office/drawing/2014/main" id="{2085037A-7071-412D-B890-2D240281B11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346" r="1140"/>
          <a:stretch/>
        </p:blipFill>
        <p:spPr>
          <a:xfrm>
            <a:off x="3217439" y="2223413"/>
            <a:ext cx="2552196" cy="1205587"/>
          </a:xfrm>
          <a:prstGeom prst="rect">
            <a:avLst/>
          </a:prstGeom>
        </p:spPr>
      </p:pic>
      <p:sp>
        <p:nvSpPr>
          <p:cNvPr id="10" name="TextBox 9">
            <a:extLst>
              <a:ext uri="{FF2B5EF4-FFF2-40B4-BE49-F238E27FC236}">
                <a16:creationId xmlns:a16="http://schemas.microsoft.com/office/drawing/2014/main" id="{CE0B311B-4BE1-6D81-685B-669BB0739203}"/>
              </a:ext>
            </a:extLst>
          </p:cNvPr>
          <p:cNvSpPr txBox="1"/>
          <p:nvPr/>
        </p:nvSpPr>
        <p:spPr>
          <a:xfrm>
            <a:off x="42633" y="5690417"/>
            <a:ext cx="4529366" cy="892552"/>
          </a:xfrm>
          <a:prstGeom prst="rect">
            <a:avLst/>
          </a:prstGeom>
          <a:solidFill>
            <a:schemeClr val="bg1"/>
          </a:solidFill>
          <a:ln>
            <a:solidFill>
              <a:schemeClr val="bg1"/>
            </a:solidFill>
          </a:ln>
        </p:spPr>
        <p:txBody>
          <a:bodyPr wrap="square">
            <a:spAutoFit/>
          </a:bodyPr>
          <a:lstStyle/>
          <a:p>
            <a:pPr algn="just"/>
            <a:r>
              <a:rPr lang="en-GB" sz="1100" i="1" dirty="0">
                <a:solidFill>
                  <a:schemeClr val="accent4">
                    <a:lumMod val="50000"/>
                  </a:schemeClr>
                </a:solidFill>
                <a:cs typeface="MV Boli" panose="02000500030200090000" pitchFamily="2" charset="0"/>
              </a:rPr>
              <a:t>Year 11 students </a:t>
            </a:r>
            <a:r>
              <a:rPr lang="en-GB" sz="1050" i="1" dirty="0">
                <a:solidFill>
                  <a:srgbClr val="164A25"/>
                </a:solidFill>
                <a:cs typeface="MV Boli" panose="02000500030200090000" pitchFamily="2" charset="0"/>
              </a:rPr>
              <a:t>– </a:t>
            </a:r>
            <a:r>
              <a:rPr lang="en-GB" sz="1000" i="1" dirty="0">
                <a:solidFill>
                  <a:srgbClr val="164A25"/>
                </a:solidFill>
              </a:rPr>
              <a:t>The last term has been a whirlwind of revision, exams and celebration events. It was heartening to see all the hard work come together, and smiles and fist pumps as the Year 11s left their exams. It wouldn't be right to finish the year without mentioning the final Legacy Assembly and Formal Prom. What an evening! Good luck to all Year 11s as they begin their next chapter.– </a:t>
            </a:r>
            <a:r>
              <a:rPr lang="en-GB" sz="1100" i="1" dirty="0">
                <a:solidFill>
                  <a:schemeClr val="accent4">
                    <a:lumMod val="50000"/>
                  </a:schemeClr>
                </a:solidFill>
                <a:cs typeface="MV Boli" panose="02000500030200090000" pitchFamily="2" charset="0"/>
              </a:rPr>
              <a:t>Mr Hobley</a:t>
            </a:r>
          </a:p>
        </p:txBody>
      </p:sp>
      <p:sp>
        <p:nvSpPr>
          <p:cNvPr id="12" name="TextBox 11">
            <a:extLst>
              <a:ext uri="{FF2B5EF4-FFF2-40B4-BE49-F238E27FC236}">
                <a16:creationId xmlns:a16="http://schemas.microsoft.com/office/drawing/2014/main" id="{CD195A64-D8CD-2EFF-7CDB-B663162A3E2F}"/>
              </a:ext>
            </a:extLst>
          </p:cNvPr>
          <p:cNvSpPr txBox="1"/>
          <p:nvPr/>
        </p:nvSpPr>
        <p:spPr>
          <a:xfrm>
            <a:off x="35564" y="3656220"/>
            <a:ext cx="4529366" cy="1046440"/>
          </a:xfrm>
          <a:prstGeom prst="rect">
            <a:avLst/>
          </a:prstGeom>
          <a:solidFill>
            <a:schemeClr val="bg1"/>
          </a:solidFill>
          <a:ln>
            <a:solidFill>
              <a:schemeClr val="bg1"/>
            </a:solidFill>
          </a:ln>
        </p:spPr>
        <p:txBody>
          <a:bodyPr wrap="square">
            <a:spAutoFit/>
          </a:bodyPr>
          <a:lstStyle/>
          <a:p>
            <a:pPr algn="just"/>
            <a:r>
              <a:rPr lang="en-GB" sz="1100" i="1" dirty="0">
                <a:solidFill>
                  <a:schemeClr val="accent4">
                    <a:lumMod val="50000"/>
                  </a:schemeClr>
                </a:solidFill>
                <a:cs typeface="MV Boli" panose="02000500030200090000" pitchFamily="2" charset="0"/>
              </a:rPr>
              <a:t>Year 7 students </a:t>
            </a:r>
            <a:r>
              <a:rPr lang="en-GB" sz="1100" i="1" dirty="0">
                <a:solidFill>
                  <a:srgbClr val="164A25"/>
                </a:solidFill>
                <a:cs typeface="MV Boli" panose="02000500030200090000" pitchFamily="2" charset="0"/>
              </a:rPr>
              <a:t>–</a:t>
            </a:r>
            <a:r>
              <a:rPr lang="en-GB" sz="1100" i="1" dirty="0">
                <a:solidFill>
                  <a:schemeClr val="accent4">
                    <a:lumMod val="50000"/>
                  </a:schemeClr>
                </a:solidFill>
                <a:cs typeface="MV Boli" panose="02000500030200090000" pitchFamily="2" charset="0"/>
              </a:rPr>
              <a:t> </a:t>
            </a:r>
            <a:r>
              <a:rPr lang="en-GB" sz="1000" i="1" dirty="0">
                <a:solidFill>
                  <a:srgbClr val="164A25"/>
                </a:solidFill>
              </a:rPr>
              <a:t>What a year! You are an amazing bunch of empathetic people who have come together to support each other through some really challenging situations. I want to wish you all well and remind you that you will get out of Hinchingbrooke what you put in. So, moving forward, take your chances, embrace all the opportunities offered to you, and strive to be the best version of yourselves. I look forward to seeing you all thrive as you move into Year 8. </a:t>
            </a:r>
            <a:r>
              <a:rPr lang="en-GB" sz="1000" i="1" dirty="0">
                <a:solidFill>
                  <a:srgbClr val="164A25"/>
                </a:solidFill>
                <a:cs typeface="MV Boli" panose="02000500030200090000" pitchFamily="2" charset="0"/>
              </a:rPr>
              <a:t>– </a:t>
            </a:r>
            <a:r>
              <a:rPr lang="en-GB" sz="1100" i="1" dirty="0">
                <a:solidFill>
                  <a:schemeClr val="accent4">
                    <a:lumMod val="50000"/>
                  </a:schemeClr>
                </a:solidFill>
                <a:cs typeface="MV Boli" panose="02000500030200090000" pitchFamily="2" charset="0"/>
              </a:rPr>
              <a:t>Mr Milner</a:t>
            </a:r>
            <a:endParaRPr lang="en-GB" sz="1050" i="1" dirty="0">
              <a:solidFill>
                <a:schemeClr val="accent4">
                  <a:lumMod val="50000"/>
                </a:schemeClr>
              </a:solidFill>
              <a:cs typeface="MV Boli" panose="02000500030200090000" pitchFamily="2" charset="0"/>
            </a:endParaRPr>
          </a:p>
        </p:txBody>
      </p:sp>
      <p:sp>
        <p:nvSpPr>
          <p:cNvPr id="34" name="TextBox 33">
            <a:extLst>
              <a:ext uri="{FF2B5EF4-FFF2-40B4-BE49-F238E27FC236}">
                <a16:creationId xmlns:a16="http://schemas.microsoft.com/office/drawing/2014/main" id="{7D8DA986-A78B-4626-A225-8EB6A187B735}"/>
              </a:ext>
            </a:extLst>
          </p:cNvPr>
          <p:cNvSpPr txBox="1"/>
          <p:nvPr/>
        </p:nvSpPr>
        <p:spPr>
          <a:xfrm>
            <a:off x="0" y="194874"/>
            <a:ext cx="9144000" cy="769441"/>
          </a:xfrm>
          <a:prstGeom prst="rect">
            <a:avLst/>
          </a:prstGeom>
          <a:solidFill>
            <a:srgbClr val="164A25"/>
          </a:solidFill>
        </p:spPr>
        <p:txBody>
          <a:bodyPr wrap="square">
            <a:spAutoFit/>
          </a:bodyPr>
          <a:lstStyle/>
          <a:p>
            <a:pPr algn="ctr"/>
            <a:r>
              <a:rPr lang="en-GB" sz="4400" b="1" dirty="0">
                <a:ln w="19050">
                  <a:solidFill>
                    <a:schemeClr val="bg1"/>
                  </a:solidFill>
                </a:ln>
                <a:solidFill>
                  <a:srgbClr val="FFCF37"/>
                </a:solidFill>
              </a:rPr>
              <a:t>HBK Proud</a:t>
            </a:r>
          </a:p>
        </p:txBody>
      </p:sp>
      <p:pic>
        <p:nvPicPr>
          <p:cNvPr id="40" name="Picture 39">
            <a:extLst>
              <a:ext uri="{FF2B5EF4-FFF2-40B4-BE49-F238E27FC236}">
                <a16:creationId xmlns:a16="http://schemas.microsoft.com/office/drawing/2014/main" id="{D355A0F7-1B86-41D8-B1A4-AFD67DCDB93A}"/>
              </a:ext>
            </a:extLst>
          </p:cNvPr>
          <p:cNvPicPr>
            <a:picLocks noChangeAspect="1"/>
          </p:cNvPicPr>
          <p:nvPr/>
        </p:nvPicPr>
        <p:blipFill>
          <a:blip r:embed="rId4"/>
          <a:stretch>
            <a:fillRect/>
          </a:stretch>
        </p:blipFill>
        <p:spPr>
          <a:xfrm>
            <a:off x="8059119" y="137716"/>
            <a:ext cx="920283" cy="920283"/>
          </a:xfrm>
          <a:prstGeom prst="rect">
            <a:avLst/>
          </a:prstGeom>
          <a:ln w="12700" cap="sq">
            <a:solidFill>
              <a:srgbClr val="000000"/>
            </a:solidFill>
            <a:miter lim="800000"/>
          </a:ln>
          <a:effectLst>
            <a:outerShdw blurRad="57150" dist="50800" dir="2700000" algn="tl" rotWithShape="0">
              <a:srgbClr val="000000">
                <a:alpha val="40000"/>
              </a:srgbClr>
            </a:outerShdw>
          </a:effectLst>
        </p:spPr>
      </p:pic>
      <p:pic>
        <p:nvPicPr>
          <p:cNvPr id="39" name="Picture 38">
            <a:extLst>
              <a:ext uri="{FF2B5EF4-FFF2-40B4-BE49-F238E27FC236}">
                <a16:creationId xmlns:a16="http://schemas.microsoft.com/office/drawing/2014/main" id="{77D6192A-6EC0-4675-B4DE-246F66B68152}"/>
              </a:ext>
            </a:extLst>
          </p:cNvPr>
          <p:cNvPicPr>
            <a:picLocks noChangeAspect="1"/>
          </p:cNvPicPr>
          <p:nvPr/>
        </p:nvPicPr>
        <p:blipFill rotWithShape="1">
          <a:blip r:embed="rId5"/>
          <a:srcRect l="2354" r="3056"/>
          <a:stretch/>
        </p:blipFill>
        <p:spPr>
          <a:xfrm>
            <a:off x="164598" y="194874"/>
            <a:ext cx="1258014" cy="832738"/>
          </a:xfrm>
          <a:prstGeom prst="rect">
            <a:avLst/>
          </a:prstGeom>
          <a:ln w="57150">
            <a:solidFill>
              <a:schemeClr val="accent6">
                <a:lumMod val="50000"/>
              </a:schemeClr>
            </a:solidFill>
          </a:ln>
        </p:spPr>
      </p:pic>
      <p:sp>
        <p:nvSpPr>
          <p:cNvPr id="18" name="TextBox 17">
            <a:extLst>
              <a:ext uri="{FF2B5EF4-FFF2-40B4-BE49-F238E27FC236}">
                <a16:creationId xmlns:a16="http://schemas.microsoft.com/office/drawing/2014/main" id="{878D99C4-CDE4-6B62-959C-470F0DD3D864}"/>
              </a:ext>
            </a:extLst>
          </p:cNvPr>
          <p:cNvSpPr txBox="1"/>
          <p:nvPr/>
        </p:nvSpPr>
        <p:spPr>
          <a:xfrm>
            <a:off x="4727496" y="4738391"/>
            <a:ext cx="4379144" cy="892552"/>
          </a:xfrm>
          <a:prstGeom prst="rect">
            <a:avLst/>
          </a:prstGeom>
          <a:noFill/>
          <a:ln>
            <a:solidFill>
              <a:schemeClr val="bg1"/>
            </a:solidFill>
          </a:ln>
        </p:spPr>
        <p:txBody>
          <a:bodyPr wrap="square">
            <a:spAutoFit/>
          </a:bodyPr>
          <a:lstStyle/>
          <a:p>
            <a:pPr algn="just"/>
            <a:r>
              <a:rPr lang="en-GB" sz="1100" i="1" dirty="0">
                <a:solidFill>
                  <a:schemeClr val="accent4">
                    <a:lumMod val="50000"/>
                  </a:schemeClr>
                </a:solidFill>
                <a:effectLst/>
                <a:ea typeface="Times New Roman" panose="02020603050405020304" pitchFamily="18" charset="0"/>
                <a:cs typeface="MV Boli" panose="02000500030200090000" pitchFamily="2" charset="0"/>
              </a:rPr>
              <a:t>Year 10 students </a:t>
            </a:r>
            <a:r>
              <a:rPr lang="en-GB" sz="1000" i="1" dirty="0">
                <a:solidFill>
                  <a:srgbClr val="164A25"/>
                </a:solidFill>
                <a:effectLst/>
                <a:ea typeface="Times New Roman" panose="02020603050405020304" pitchFamily="18" charset="0"/>
                <a:cs typeface="MV Boli" panose="02000500030200090000" pitchFamily="2" charset="0"/>
              </a:rPr>
              <a:t>- I am incredibly proud of how you embraced </a:t>
            </a:r>
            <a:r>
              <a:rPr lang="en-GB" sz="1000" i="1" dirty="0">
                <a:solidFill>
                  <a:srgbClr val="164A25"/>
                </a:solidFill>
                <a:ea typeface="Times New Roman" panose="02020603050405020304" pitchFamily="18" charset="0"/>
                <a:cs typeface="MV Boli" panose="02000500030200090000" pitchFamily="2" charset="0"/>
              </a:rPr>
              <a:t>W</a:t>
            </a:r>
            <a:r>
              <a:rPr lang="en-GB" sz="1000" i="1" dirty="0">
                <a:solidFill>
                  <a:srgbClr val="164A25"/>
                </a:solidFill>
                <a:effectLst/>
                <a:ea typeface="Times New Roman" panose="02020603050405020304" pitchFamily="18" charset="0"/>
                <a:cs typeface="MV Boli" panose="02000500030200090000" pitchFamily="2" charset="0"/>
              </a:rPr>
              <a:t>ork </a:t>
            </a:r>
            <a:r>
              <a:rPr lang="en-GB" sz="1000" i="1" dirty="0">
                <a:solidFill>
                  <a:srgbClr val="164A25"/>
                </a:solidFill>
                <a:ea typeface="Times New Roman" panose="02020603050405020304" pitchFamily="18" charset="0"/>
                <a:cs typeface="MV Boli" panose="02000500030200090000" pitchFamily="2" charset="0"/>
              </a:rPr>
              <a:t>E</a:t>
            </a:r>
            <a:r>
              <a:rPr lang="en-GB" sz="1000" i="1" dirty="0">
                <a:solidFill>
                  <a:srgbClr val="164A25"/>
                </a:solidFill>
                <a:effectLst/>
                <a:ea typeface="Times New Roman" panose="02020603050405020304" pitchFamily="18" charset="0"/>
                <a:cs typeface="MV Boli" panose="02000500030200090000" pitchFamily="2" charset="0"/>
              </a:rPr>
              <a:t>xperience and many of you now have a clearer vision for your future. During your first full GCSE exam you demonstrated a real passion for success and embraced the challenges exams bring. I'm looking forward to next year and know that you will all be amazing, bring on </a:t>
            </a:r>
            <a:r>
              <a:rPr lang="en-GB" sz="1000" i="1" dirty="0">
                <a:solidFill>
                  <a:srgbClr val="164A25"/>
                </a:solidFill>
                <a:ea typeface="Times New Roman" panose="02020603050405020304" pitchFamily="18" charset="0"/>
                <a:cs typeface="MV Boli" panose="02000500030200090000" pitchFamily="2" charset="0"/>
              </a:rPr>
              <a:t>Year </a:t>
            </a:r>
            <a:r>
              <a:rPr lang="en-GB" sz="1000" i="1" dirty="0">
                <a:solidFill>
                  <a:srgbClr val="164A25"/>
                </a:solidFill>
              </a:rPr>
              <a:t>11! – </a:t>
            </a:r>
            <a:r>
              <a:rPr lang="en-GB" sz="1100" i="1" dirty="0">
                <a:solidFill>
                  <a:schemeClr val="accent4">
                    <a:lumMod val="50000"/>
                  </a:schemeClr>
                </a:solidFill>
                <a:cs typeface="MV Boli" panose="02000500030200090000" pitchFamily="2" charset="0"/>
              </a:rPr>
              <a:t>Miss King</a:t>
            </a:r>
            <a:endParaRPr lang="en-GB" sz="1050" i="1" dirty="0">
              <a:solidFill>
                <a:schemeClr val="accent4">
                  <a:lumMod val="50000"/>
                </a:schemeClr>
              </a:solidFill>
              <a:cs typeface="MV Boli" panose="02000500030200090000" pitchFamily="2" charset="0"/>
            </a:endParaRPr>
          </a:p>
        </p:txBody>
      </p:sp>
      <p:pic>
        <p:nvPicPr>
          <p:cNvPr id="20" name="Picture 19" descr="A picture containing text&#10;&#10;Description automatically generated">
            <a:extLst>
              <a:ext uri="{FF2B5EF4-FFF2-40B4-BE49-F238E27FC236}">
                <a16:creationId xmlns:a16="http://schemas.microsoft.com/office/drawing/2014/main" id="{087CE155-BC1F-36C8-400B-1CC21CEEB4C8}"/>
              </a:ext>
            </a:extLst>
          </p:cNvPr>
          <p:cNvPicPr/>
          <p:nvPr/>
        </p:nvPicPr>
        <p:blipFill rotWithShape="1">
          <a:blip r:embed="rId6" cstate="print">
            <a:duotone>
              <a:schemeClr val="accent4">
                <a:shade val="45000"/>
                <a:satMod val="135000"/>
              </a:schemeClr>
              <a:prstClr val="white"/>
            </a:duotone>
            <a:extLst>
              <a:ext uri="{28A0092B-C50C-407E-A947-70E740481C1C}">
                <a14:useLocalDpi xmlns:a14="http://schemas.microsoft.com/office/drawing/2010/main" val="0"/>
              </a:ext>
            </a:extLst>
          </a:blip>
          <a:stretch/>
        </p:blipFill>
        <p:spPr bwMode="auto">
          <a:xfrm>
            <a:off x="164598" y="1167583"/>
            <a:ext cx="1077655" cy="1905913"/>
          </a:xfrm>
          <a:prstGeom prst="rect">
            <a:avLst/>
          </a:prstGeom>
          <a:extLst>
            <a:ext uri="{53640926-AAD7-44D8-BBD7-CCE9431645EC}">
              <a14:shadowObscured xmlns:a14="http://schemas.microsoft.com/office/drawing/2010/main"/>
            </a:ext>
          </a:extLst>
        </p:spPr>
      </p:pic>
      <p:sp>
        <p:nvSpPr>
          <p:cNvPr id="21" name="TextBox 20">
            <a:extLst>
              <a:ext uri="{FF2B5EF4-FFF2-40B4-BE49-F238E27FC236}">
                <a16:creationId xmlns:a16="http://schemas.microsoft.com/office/drawing/2014/main" id="{9BFBA152-D735-2486-A05A-078A8404E0B6}"/>
              </a:ext>
            </a:extLst>
          </p:cNvPr>
          <p:cNvSpPr txBox="1"/>
          <p:nvPr/>
        </p:nvSpPr>
        <p:spPr>
          <a:xfrm>
            <a:off x="4725700" y="3655169"/>
            <a:ext cx="4382736" cy="1046440"/>
          </a:xfrm>
          <a:prstGeom prst="rect">
            <a:avLst/>
          </a:prstGeom>
          <a:noFill/>
          <a:ln>
            <a:solidFill>
              <a:schemeClr val="bg1"/>
            </a:solidFill>
          </a:ln>
        </p:spPr>
        <p:txBody>
          <a:bodyPr wrap="square">
            <a:spAutoFit/>
          </a:bodyPr>
          <a:lstStyle/>
          <a:p>
            <a:pPr algn="just"/>
            <a:r>
              <a:rPr lang="en-GB" sz="1100" i="1" dirty="0">
                <a:solidFill>
                  <a:schemeClr val="accent4">
                    <a:lumMod val="50000"/>
                  </a:schemeClr>
                </a:solidFill>
                <a:cs typeface="MV Boli" panose="02000500030200090000" pitchFamily="2" charset="0"/>
              </a:rPr>
              <a:t>Year 8 students </a:t>
            </a:r>
            <a:r>
              <a:rPr lang="en-GB" sz="1000" i="1" dirty="0">
                <a:solidFill>
                  <a:srgbClr val="164A25"/>
                </a:solidFill>
                <a:ea typeface="Times New Roman" panose="02020603050405020304" pitchFamily="18" charset="0"/>
                <a:cs typeface="MV Boli" panose="02000500030200090000" pitchFamily="2" charset="0"/>
              </a:rPr>
              <a:t>– </a:t>
            </a:r>
            <a:r>
              <a:rPr lang="en-GB" sz="1000" i="1" dirty="0">
                <a:solidFill>
                  <a:srgbClr val="164A25"/>
                </a:solidFill>
              </a:rPr>
              <a:t>What a rollercoaster this year has been! There have been highs, there have been lows, but the most important thing is that we have all grown and got through it TOGETHER. Never forget that you are a team at HBK - keep standing up for and supporting each other. I wish you all every success for the future and know that you are in safe hands with Mrs Taylor and Miss Sheldon. Goodbye Year 8, I will miss you. – </a:t>
            </a:r>
            <a:r>
              <a:rPr lang="en-GB" sz="1100" i="1" dirty="0">
                <a:solidFill>
                  <a:schemeClr val="accent4">
                    <a:lumMod val="50000"/>
                  </a:schemeClr>
                </a:solidFill>
                <a:cs typeface="MV Boli" panose="02000500030200090000" pitchFamily="2" charset="0"/>
              </a:rPr>
              <a:t>Mrs Pugh</a:t>
            </a:r>
            <a:endParaRPr lang="en-GB" sz="1050" i="1" dirty="0">
              <a:solidFill>
                <a:schemeClr val="accent4">
                  <a:lumMod val="50000"/>
                </a:schemeClr>
              </a:solidFill>
              <a:cs typeface="MV Boli" panose="02000500030200090000" pitchFamily="2" charset="0"/>
            </a:endParaRPr>
          </a:p>
        </p:txBody>
      </p:sp>
      <p:sp>
        <p:nvSpPr>
          <p:cNvPr id="22" name="TextBox 21">
            <a:extLst>
              <a:ext uri="{FF2B5EF4-FFF2-40B4-BE49-F238E27FC236}">
                <a16:creationId xmlns:a16="http://schemas.microsoft.com/office/drawing/2014/main" id="{40CB8644-5786-9891-B80F-907E53D421A9}"/>
              </a:ext>
            </a:extLst>
          </p:cNvPr>
          <p:cNvSpPr txBox="1"/>
          <p:nvPr/>
        </p:nvSpPr>
        <p:spPr>
          <a:xfrm>
            <a:off x="65348" y="4827206"/>
            <a:ext cx="4506651" cy="738664"/>
          </a:xfrm>
          <a:prstGeom prst="rect">
            <a:avLst/>
          </a:prstGeom>
          <a:noFill/>
          <a:ln>
            <a:solidFill>
              <a:schemeClr val="bg1"/>
            </a:solidFill>
          </a:ln>
        </p:spPr>
        <p:txBody>
          <a:bodyPr wrap="square">
            <a:spAutoFit/>
          </a:bodyPr>
          <a:lstStyle/>
          <a:p>
            <a:pPr algn="just"/>
            <a:r>
              <a:rPr lang="en-GB" sz="1100" i="1" dirty="0">
                <a:solidFill>
                  <a:schemeClr val="accent4">
                    <a:lumMod val="50000"/>
                  </a:schemeClr>
                </a:solidFill>
                <a:cs typeface="MV Boli" panose="02000500030200090000" pitchFamily="2" charset="0"/>
              </a:rPr>
              <a:t>Year 9 students </a:t>
            </a:r>
            <a:r>
              <a:rPr lang="en-GB" sz="1100" i="1" dirty="0">
                <a:solidFill>
                  <a:srgbClr val="164A25"/>
                </a:solidFill>
                <a:cs typeface="MV Boli" panose="02000500030200090000" pitchFamily="2" charset="0"/>
              </a:rPr>
              <a:t>– </a:t>
            </a:r>
            <a:r>
              <a:rPr lang="en-GB" sz="1000" i="1" dirty="0">
                <a:solidFill>
                  <a:srgbClr val="164A25"/>
                </a:solidFill>
                <a:effectLst/>
                <a:ea typeface="Calibri" panose="020F0502020204030204" pitchFamily="34" charset="0"/>
              </a:rPr>
              <a:t>In your first year of GCSEs you have proven to rise to the challenge and are well on your way to being the best you can be.  I am so proud of your individual achievements and looking forward to a fabulous Year 10, have a great Summer! – </a:t>
            </a:r>
            <a:r>
              <a:rPr lang="en-GB" sz="1100" i="1" dirty="0">
                <a:solidFill>
                  <a:schemeClr val="accent4">
                    <a:lumMod val="50000"/>
                  </a:schemeClr>
                </a:solidFill>
                <a:cs typeface="MV Boli" panose="02000500030200090000" pitchFamily="2" charset="0"/>
              </a:rPr>
              <a:t>Miss Nichols</a:t>
            </a:r>
            <a:endParaRPr lang="en-GB" sz="1050" i="1" dirty="0">
              <a:solidFill>
                <a:schemeClr val="accent4">
                  <a:lumMod val="50000"/>
                </a:schemeClr>
              </a:solidFill>
              <a:cs typeface="MV Boli" panose="02000500030200090000" pitchFamily="2" charset="0"/>
            </a:endParaRPr>
          </a:p>
        </p:txBody>
      </p:sp>
      <p:sp>
        <p:nvSpPr>
          <p:cNvPr id="23" name="TextBox 22">
            <a:extLst>
              <a:ext uri="{FF2B5EF4-FFF2-40B4-BE49-F238E27FC236}">
                <a16:creationId xmlns:a16="http://schemas.microsoft.com/office/drawing/2014/main" id="{C520F1C4-699E-4BAE-DC54-4F057DE04685}"/>
              </a:ext>
            </a:extLst>
          </p:cNvPr>
          <p:cNvSpPr txBox="1"/>
          <p:nvPr/>
        </p:nvSpPr>
        <p:spPr>
          <a:xfrm>
            <a:off x="4725700" y="5677627"/>
            <a:ext cx="4379144" cy="892552"/>
          </a:xfrm>
          <a:prstGeom prst="rect">
            <a:avLst/>
          </a:prstGeom>
          <a:noFill/>
          <a:ln>
            <a:solidFill>
              <a:schemeClr val="bg1"/>
            </a:solidFill>
          </a:ln>
        </p:spPr>
        <p:txBody>
          <a:bodyPr wrap="square">
            <a:spAutoFit/>
          </a:bodyPr>
          <a:lstStyle/>
          <a:p>
            <a:pPr algn="just"/>
            <a:r>
              <a:rPr lang="en-GB" sz="1100" i="1" dirty="0">
                <a:solidFill>
                  <a:schemeClr val="accent4">
                    <a:lumMod val="50000"/>
                  </a:schemeClr>
                </a:solidFill>
                <a:ea typeface="Times New Roman" panose="02020603050405020304" pitchFamily="18" charset="0"/>
              </a:rPr>
              <a:t>Sixth Form students </a:t>
            </a:r>
            <a:r>
              <a:rPr lang="en-GB" sz="1000" i="1" dirty="0">
                <a:solidFill>
                  <a:srgbClr val="164A25"/>
                </a:solidFill>
                <a:ea typeface="Times New Roman" panose="02020603050405020304" pitchFamily="18" charset="0"/>
              </a:rPr>
              <a:t>-</a:t>
            </a:r>
            <a:r>
              <a:rPr lang="en-GB" sz="1000" i="1" dirty="0">
                <a:solidFill>
                  <a:srgbClr val="164A25"/>
                </a:solidFill>
                <a:effectLst/>
                <a:ea typeface="Times New Roman" panose="02020603050405020304" pitchFamily="18" charset="0"/>
              </a:rPr>
              <a:t> Whether through their leadership roles, their academic progress and achievements or their participation in the wider life of the school, HBK Sixth Formers make us proud every day. We take pride in the fact that Sixth Formers set an example to younger students in the school, providing someone to aspire to in the </a:t>
            </a:r>
            <a:r>
              <a:rPr lang="en-GB" sz="1000" i="1" dirty="0">
                <a:solidFill>
                  <a:srgbClr val="164A25"/>
                </a:solidFill>
              </a:rPr>
              <a:t>future – </a:t>
            </a:r>
            <a:r>
              <a:rPr lang="en-GB" sz="1100" i="1" dirty="0">
                <a:solidFill>
                  <a:schemeClr val="accent4">
                    <a:lumMod val="50000"/>
                  </a:schemeClr>
                </a:solidFill>
                <a:cs typeface="MV Boli" panose="02000500030200090000" pitchFamily="2" charset="0"/>
              </a:rPr>
              <a:t>Mrs Solano &amp; Mrs Black </a:t>
            </a:r>
            <a:endParaRPr lang="en-GB" sz="1050" i="1" dirty="0">
              <a:solidFill>
                <a:schemeClr val="accent4">
                  <a:lumMod val="50000"/>
                </a:schemeClr>
              </a:solidFill>
              <a:cs typeface="MV Boli" panose="02000500030200090000" pitchFamily="2" charset="0"/>
            </a:endParaRPr>
          </a:p>
        </p:txBody>
      </p:sp>
      <p:pic>
        <p:nvPicPr>
          <p:cNvPr id="24" name="Picture 23" descr="A picture containing text&#10;&#10;Description automatically generated">
            <a:extLst>
              <a:ext uri="{FF2B5EF4-FFF2-40B4-BE49-F238E27FC236}">
                <a16:creationId xmlns:a16="http://schemas.microsoft.com/office/drawing/2014/main" id="{E9473574-A688-21C0-8377-DC6FDD664C33}"/>
              </a:ext>
            </a:extLst>
          </p:cNvPr>
          <p:cNvPicPr/>
          <p:nvPr/>
        </p:nvPicPr>
        <p:blipFill rotWithShape="1">
          <a:blip r:embed="rId6" cstate="print">
            <a:duotone>
              <a:schemeClr val="accent4">
                <a:shade val="45000"/>
                <a:satMod val="135000"/>
              </a:schemeClr>
              <a:prstClr val="white"/>
            </a:duotone>
            <a:extLst>
              <a:ext uri="{28A0092B-C50C-407E-A947-70E740481C1C}">
                <a14:useLocalDpi xmlns:a14="http://schemas.microsoft.com/office/drawing/2010/main" val="0"/>
              </a:ext>
            </a:extLst>
          </a:blip>
          <a:stretch/>
        </p:blipFill>
        <p:spPr bwMode="auto">
          <a:xfrm>
            <a:off x="7873489" y="1175718"/>
            <a:ext cx="1077655" cy="1905913"/>
          </a:xfrm>
          <a:prstGeom prst="rect">
            <a:avLst/>
          </a:prstGeom>
          <a:extLst>
            <a:ext uri="{53640926-AAD7-44D8-BBD7-CCE9431645EC}">
              <a14:shadowObscured xmlns:a14="http://schemas.microsoft.com/office/drawing/2010/main"/>
            </a:ext>
          </a:extLst>
        </p:spPr>
      </p:pic>
    </p:spTree>
    <p:extLst>
      <p:ext uri="{BB962C8B-B14F-4D97-AF65-F5344CB8AC3E}">
        <p14:creationId xmlns:p14="http://schemas.microsoft.com/office/powerpoint/2010/main" val="13380043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2AFC7F3615D084BBB20E15295D1FB7D" ma:contentTypeVersion="13" ma:contentTypeDescription="Create a new document." ma:contentTypeScope="" ma:versionID="ad80650327a9a3b50e4f76cb148e579d">
  <xsd:schema xmlns:xsd="http://www.w3.org/2001/XMLSchema" xmlns:xs="http://www.w3.org/2001/XMLSchema" xmlns:p="http://schemas.microsoft.com/office/2006/metadata/properties" xmlns:ns3="c93f6f8f-8bf2-470f-814b-f8fb9a0df9d7" xmlns:ns4="39a7c1e8-f120-463b-a620-35d0d879d84b" targetNamespace="http://schemas.microsoft.com/office/2006/metadata/properties" ma:root="true" ma:fieldsID="00a305a4d1a3c49251a0d16f59ce5f99" ns3:_="" ns4:_="">
    <xsd:import namespace="c93f6f8f-8bf2-470f-814b-f8fb9a0df9d7"/>
    <xsd:import namespace="39a7c1e8-f120-463b-a620-35d0d879d84b"/>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3f6f8f-8bf2-470f-814b-f8fb9a0df9d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hidden="true"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a7c1e8-f120-463b-a620-35d0d879d84b"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4648C7-3F16-4111-AE8B-D5804B1B9761}">
  <ds:schemaRefs>
    <ds:schemaRef ds:uri="http://schemas.microsoft.com/sharepoint/v3/contenttype/forms"/>
  </ds:schemaRefs>
</ds:datastoreItem>
</file>

<file path=customXml/itemProps2.xml><?xml version="1.0" encoding="utf-8"?>
<ds:datastoreItem xmlns:ds="http://schemas.openxmlformats.org/officeDocument/2006/customXml" ds:itemID="{5CABBEBB-6E1C-46A4-8D59-14EA97AA7D9C}">
  <ds:schemaRefs>
    <ds:schemaRef ds:uri="http://purl.org/dc/terms/"/>
    <ds:schemaRef ds:uri="http://schemas.microsoft.com/office/2006/documentManagement/types"/>
    <ds:schemaRef ds:uri="c93f6f8f-8bf2-470f-814b-f8fb9a0df9d7"/>
    <ds:schemaRef ds:uri="39a7c1e8-f120-463b-a620-35d0d879d84b"/>
    <ds:schemaRef ds:uri="http://schemas.microsoft.com/office/2006/metadata/properties"/>
    <ds:schemaRef ds:uri="http://schemas.openxmlformats.org/package/2006/metadata/core-properties"/>
    <ds:schemaRef ds:uri="http://purl.org/dc/elements/1.1/"/>
    <ds:schemaRef ds:uri="http://purl.org/dc/dcmityp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79B62C03-35D0-4C4D-9360-17F76EA81EF6}">
  <ds:schemaRefs>
    <ds:schemaRef ds:uri="39a7c1e8-f120-463b-a620-35d0d879d84b"/>
    <ds:schemaRef ds:uri="c93f6f8f-8bf2-470f-814b-f8fb9a0df9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573</TotalTime>
  <Words>479</Words>
  <Application>Microsoft Office PowerPoint</Application>
  <PresentationFormat>On-screen Show (4:3)</PresentationFormat>
  <Paragraphs>10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Hinchingbrooke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LoweF</dc:creator>
  <cp:lastModifiedBy>LoweF - Staff</cp:lastModifiedBy>
  <cp:revision>6</cp:revision>
  <cp:lastPrinted>2022-07-15T14:30:40Z</cp:lastPrinted>
  <dcterms:created xsi:type="dcterms:W3CDTF">2018-03-18T21:57:21Z</dcterms:created>
  <dcterms:modified xsi:type="dcterms:W3CDTF">2023-07-17T09:12:21Z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0x01010012AFC7F3615D084BBB20E15295D1FB7D</vt:lpwstr>
  </property>
</Properties>
</file>