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67" r:id="rId2"/>
    <p:sldId id="257" r:id="rId3"/>
    <p:sldId id="260" r:id="rId4"/>
    <p:sldId id="258" r:id="rId5"/>
    <p:sldId id="261" r:id="rId6"/>
    <p:sldId id="265" r:id="rId7"/>
    <p:sldId id="266" r:id="rId8"/>
    <p:sldId id="262" r:id="rId9"/>
    <p:sldId id="259" r:id="rId10"/>
    <p:sldId id="263" r:id="rId11"/>
    <p:sldId id="269" r:id="rId12"/>
    <p:sldId id="268" r:id="rId13"/>
    <p:sldId id="264" r:id="rId14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731F"/>
    <a:srgbClr val="CCE9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10" Type="http://schemas.openxmlformats.org/officeDocument/2006/relationships/hyperlink" Target="mailto:sls@hinchbk.cambs.sch.uk" TargetMode="External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582" y="-46624"/>
            <a:ext cx="4011938" cy="27889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1" t="-1962" r="17898" b="3219"/>
          <a:stretch/>
        </p:blipFill>
        <p:spPr>
          <a:xfrm>
            <a:off x="9724318" y="2856308"/>
            <a:ext cx="2690948" cy="4232366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806" y="40876"/>
            <a:ext cx="2908663" cy="29086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884296" cy="2175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0293"/>
            <a:ext cx="5172891" cy="38796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" y="1992266"/>
            <a:ext cx="2140817" cy="13888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933" y="4426335"/>
            <a:ext cx="3163301" cy="24975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B509D3-BF1B-4011-925F-F6C6A2940C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893" y="2266900"/>
            <a:ext cx="9108213" cy="1682642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1A089274-D695-4AB0-B377-115CB9133F55}"/>
              </a:ext>
            </a:extLst>
          </p:cNvPr>
          <p:cNvSpPr txBox="1">
            <a:spLocks/>
          </p:cNvSpPr>
          <p:nvPr/>
        </p:nvSpPr>
        <p:spPr>
          <a:xfrm>
            <a:off x="3862958" y="4636620"/>
            <a:ext cx="4810195" cy="1538946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</a:rPr>
              <a:t>Welcome!</a:t>
            </a:r>
          </a:p>
          <a:p>
            <a:r>
              <a:rPr lang="en-US" sz="3200" dirty="0">
                <a:solidFill>
                  <a:schemeClr val="bg1"/>
                </a:solidFill>
              </a:rPr>
              <a:t>Miss S Spikesley</a:t>
            </a:r>
          </a:p>
          <a:p>
            <a:r>
              <a:rPr lang="en-US" sz="3200" dirty="0">
                <a:solidFill>
                  <a:schemeClr val="bg1"/>
                </a:solidFill>
                <a:hlinkClick r:id="rId10"/>
              </a:rPr>
              <a:t>sls@hinchbk.cambs.sch.uk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022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624" y="1194099"/>
            <a:ext cx="9397608" cy="528951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822" y="514526"/>
            <a:ext cx="10227212" cy="948514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best things in life come in envelopes…</a:t>
            </a: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19" y="1659988"/>
            <a:ext cx="5068705" cy="50433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762" y="1591775"/>
            <a:ext cx="8082768" cy="50582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762" y="1615016"/>
            <a:ext cx="8391679" cy="503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1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624" y="1194099"/>
            <a:ext cx="9397608" cy="528951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822" y="514526"/>
            <a:ext cx="10227212" cy="948514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best things in life come in envelopes…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3886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940525"/>
              </p:ext>
            </p:extLst>
          </p:nvPr>
        </p:nvGraphicFramePr>
        <p:xfrm>
          <a:off x="590843" y="0"/>
          <a:ext cx="11460480" cy="6823331"/>
        </p:xfrm>
        <a:graphic>
          <a:graphicData uri="http://schemas.openxmlformats.org/drawingml/2006/table">
            <a:tbl>
              <a:tblPr firstRow="1" firstCol="1" bandRow="1"/>
              <a:tblGrid>
                <a:gridCol w="4951828">
                  <a:extLst>
                    <a:ext uri="{9D8B030D-6E8A-4147-A177-3AD203B41FA5}">
                      <a16:colId xmlns:a16="http://schemas.microsoft.com/office/drawing/2014/main" val="65866127"/>
                    </a:ext>
                  </a:extLst>
                </a:gridCol>
                <a:gridCol w="6508652">
                  <a:extLst>
                    <a:ext uri="{9D8B030D-6E8A-4147-A177-3AD203B41FA5}">
                      <a16:colId xmlns:a16="http://schemas.microsoft.com/office/drawing/2014/main" val="2495265001"/>
                    </a:ext>
                  </a:extLst>
                </a:gridCol>
              </a:tblGrid>
              <a:tr h="419549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4000" b="1">
                          <a:effectLst/>
                          <a:latin typeface="Berlin Sans FB Demi" panose="020E08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GCSE ENGLISH COURSE OUTLINES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7470521"/>
                  </a:ext>
                </a:extLst>
              </a:tr>
              <a:tr h="2996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LANGUAGE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LITERATURE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5844907"/>
                  </a:ext>
                </a:extLst>
              </a:tr>
              <a:tr h="186838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1 - 1hr 45minutes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Explorations in Creative Reading and Writing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– one literature fiction (40 marks)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 short form question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 longer form questions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 extended question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– descriptive or narrative (40 marks)</a:t>
                      </a: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1 - 1hr 45minutes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Shakespeare and the 19</a:t>
                      </a:r>
                      <a:r>
                        <a:rPr lang="en-GB" sz="18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-century novel (64 marks)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 A –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Romeo and Juliet</a:t>
                      </a: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Macbeth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need to write in detail about the extract and then the play as a whole. 4 marks awarded for spelling, punctuation and grammar.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 B –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Jekyll and Hyde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Christmas Carol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Students answer in detail about the extract and then the play as a whole.</a:t>
                      </a: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7205839"/>
                  </a:ext>
                </a:extLst>
              </a:tr>
              <a:tr h="19176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2 – 1hr 45minutes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Writers’ Viewpoints and Perspectives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– two linked non-fiction texts (40 marks)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 short form question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 longer form questions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 extended question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– extended writing task to present a viewpoint (40 marks)</a:t>
                      </a: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2 - 2hr 15minutes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Modern texts, Power and Conflict poetry and unseen poetry (96 marks)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 A –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Inspector Calls</a:t>
                      </a: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answer one essay on either theme or character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 B – </a:t>
                      </a:r>
                      <a:r>
                        <a:rPr lang="en-GB" sz="18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Power and Conflict</a:t>
                      </a: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compare one named poem from P&amp;C anthology with another of their choice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 C – students answer a question on one unseen poem and one question comparing this poem with a second unseen poem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954695"/>
                  </a:ext>
                </a:extLst>
              </a:tr>
              <a:tr h="11985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Non-exam assessment: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Spoken Language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-presenting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-responding to questions and feedback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-Use of Standard English</a:t>
                      </a:r>
                    </a:p>
                  </a:txBody>
                  <a:tcPr marL="47264" marR="472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79668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22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50" y="3208898"/>
            <a:ext cx="3143250" cy="2247900"/>
          </a:xfrm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51023" y="1472095"/>
            <a:ext cx="8577824" cy="4673587"/>
          </a:xfrm>
          <a:prstGeom prst="rect">
            <a:avLst/>
          </a:prstGeom>
          <a:solidFill>
            <a:srgbClr val="FFFFFF"/>
          </a:solidFill>
          <a:ln w="38100">
            <a:solidFill>
              <a:srgbClr val="70AD47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National Changes to English…</a:t>
            </a: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tiers of entry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all students take the same examinations regardless of ability across the 9-1 grade range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reading and harder vocabulary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all papers require students to read and understand extracts quickly and they contain increasingly difficult vocabulary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Better quality writing-</a:t>
            </a:r>
            <a:r>
              <a:rPr kumimoji="0" lang="en-GB" sz="24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all 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papers, across both Literature and Language, also require students to write better quality responses to show their understanding. This means that students need to use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better vocabulary and sentence types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allow themselves to convey complicated ideas. </a:t>
            </a: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713" y="131146"/>
            <a:ext cx="5768267" cy="10822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1023" y="349110"/>
            <a:ext cx="5350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But that’s not all…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26971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582" y="-46624"/>
            <a:ext cx="4011938" cy="27889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1" t="-1962" r="17898" b="3219"/>
          <a:stretch/>
        </p:blipFill>
        <p:spPr>
          <a:xfrm>
            <a:off x="9724318" y="2856308"/>
            <a:ext cx="2690948" cy="4232366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806" y="40876"/>
            <a:ext cx="2908663" cy="29086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884296" cy="2175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0293"/>
            <a:ext cx="5172891" cy="38796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5586" y="2425831"/>
            <a:ext cx="7683137" cy="1298918"/>
          </a:xfrm>
        </p:spPr>
        <p:txBody>
          <a:bodyPr>
            <a:normAutofit fontScale="90000"/>
          </a:bodyPr>
          <a:lstStyle/>
          <a:p>
            <a:r>
              <a:rPr lang="en-GB" dirty="0"/>
              <a:t>“you can’t revise English”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" y="1992266"/>
            <a:ext cx="2140817" cy="13888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933" y="4426335"/>
            <a:ext cx="3163301" cy="249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13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0740" y="165100"/>
            <a:ext cx="12471022" cy="652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98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86870" y="209550"/>
            <a:ext cx="9215717" cy="6558436"/>
          </a:xfrm>
          <a:prstGeom prst="rect">
            <a:avLst/>
          </a:prstGeom>
          <a:solidFill>
            <a:srgbClr val="FFFFFF"/>
          </a:solidFill>
          <a:ln w="38100">
            <a:solidFill>
              <a:srgbClr val="FFC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support are the students getting in school?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Quality first teaching and support in the classroom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Additional support from TAs and specialists for students who require support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Bespoke </a:t>
            </a:r>
            <a:r>
              <a:rPr lang="en-GB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classes 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Mondays after school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 in form time- drip feeding new vocabulary each day!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Directed revision tasks set for private study at home and in form time including…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 set on Doddle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Seneca learning log in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PiXL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Literature App log in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Printed </a:t>
            </a:r>
            <a:r>
              <a:rPr lang="en-GB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PiXL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independence booklets- one for every unit of study!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 paper questions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Thinking Hard style activities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TRIPS/ events to vary revision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2790"/>
          <a:stretch/>
        </p:blipFill>
        <p:spPr>
          <a:xfrm>
            <a:off x="7193543" y="5188315"/>
            <a:ext cx="4998457" cy="157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8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72787" y="342076"/>
            <a:ext cx="9144000" cy="6098482"/>
          </a:xfrm>
          <a:prstGeom prst="rect">
            <a:avLst/>
          </a:prstGeom>
          <a:solidFill>
            <a:srgbClr val="FFFFFF"/>
          </a:solidFill>
          <a:ln w="38100">
            <a:solidFill>
              <a:srgbClr val="5B9BD5">
                <a:lumMod val="60000"/>
                <a:lumOff val="40000"/>
              </a:srgb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can you support your child at home?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promote SMART revision strategies vital to success-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 your child is logged in to the </a:t>
            </a:r>
            <a:r>
              <a:rPr kumimoji="0" lang="en-GB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PiXL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Lit App and Seneca Learning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Ask your child about their private study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word of the day in form time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Purchase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of the suggested revision materials - include workbooks so that students are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doing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activities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attendance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revision classes on Mondays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Promote and partake in short snappy activities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content revision 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the use of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colour, image and language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maximise long term retention  </a:t>
            </a:r>
          </a:p>
          <a:p>
            <a:pPr marL="342900" marR="0" lvl="0" indent="-3429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on their quotations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often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check knowledge is embedded – continue to revisit this</a:t>
            </a:r>
          </a:p>
          <a:p>
            <a:pPr marL="22860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45720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6002" y="5279478"/>
            <a:ext cx="4355998" cy="1578522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694" y="171122"/>
            <a:ext cx="3100684" cy="1742420"/>
          </a:xfrm>
        </p:spPr>
      </p:pic>
    </p:spTree>
    <p:extLst>
      <p:ext uri="{BB962C8B-B14F-4D97-AF65-F5344CB8AC3E}">
        <p14:creationId xmlns:p14="http://schemas.microsoft.com/office/powerpoint/2010/main" val="3896996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1365" y="144393"/>
            <a:ext cx="8857129" cy="55956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Promote the </a:t>
            </a:r>
            <a:r>
              <a:rPr lang="en-GB" sz="24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support materials</a:t>
            </a:r>
            <a:r>
              <a:rPr lang="en-GB" sz="24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available- videos too!</a:t>
            </a:r>
          </a:p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4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SUMMARISE, DEDUCE</a:t>
            </a:r>
            <a:r>
              <a:rPr lang="en-GB" sz="24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GB" sz="20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EVALUATE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activities at every opportunity - </a:t>
            </a:r>
            <a:r>
              <a:rPr lang="en-GB" sz="2000" kern="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“Summarise the plot of Jekyll and Hyde for me…” Create opportunities to talk about English</a:t>
            </a:r>
          </a:p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8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Promote reading</a:t>
            </a:r>
            <a:r>
              <a:rPr lang="en-GB" sz="28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far as possible- shorter snappier non-fiction articles as well as ambitious fiction</a:t>
            </a:r>
          </a:p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8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timed examination</a:t>
            </a:r>
            <a:r>
              <a:rPr lang="en-GB" sz="28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pieces closer to the examination period- rehearsing hand written responses is vital to student success</a:t>
            </a:r>
          </a:p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4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</a:t>
            </a:r>
            <a:r>
              <a:rPr lang="en-GB" sz="28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to </a:t>
            </a:r>
            <a:r>
              <a:rPr lang="en-GB" sz="24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 creative writing aloud </a:t>
            </a:r>
            <a:r>
              <a:rPr lang="en-GB" sz="24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you – this improves editing skills</a:t>
            </a:r>
            <a:endParaRPr lang="en-GB" sz="2000" kern="0" dirty="0">
              <a:solidFill>
                <a:sysClr val="windowText" lastClr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defTabSz="914400">
              <a:lnSpc>
                <a:spcPct val="107000"/>
              </a:lnSpc>
              <a:buFont typeface="Courier New" panose="02070309020205020404" pitchFamily="49" charset="0"/>
              <a:buChar char="o"/>
              <a:defRPr/>
            </a:pPr>
            <a:r>
              <a:rPr lang="en-GB" sz="28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breaks</a:t>
            </a:r>
            <a:r>
              <a:rPr lang="en-GB" sz="28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revision (typically a short break after a 45 min revision session)</a:t>
            </a:r>
          </a:p>
          <a:p>
            <a:pPr marL="342900" lvl="0" indent="-342900" defTabSz="9144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  <a:defRPr/>
            </a:pPr>
            <a:r>
              <a:rPr lang="en-GB" sz="28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Praise your child</a:t>
            </a:r>
            <a:r>
              <a:rPr lang="en-GB" sz="2000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when they do any of the above! </a:t>
            </a:r>
            <a:endParaRPr lang="en-GB" sz="2000" kern="0" dirty="0">
              <a:solidFill>
                <a:sysClr val="windowText" lastClr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1600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6659" y="4660323"/>
            <a:ext cx="5593976" cy="196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43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184900" cy="4371185"/>
          </a:xfrm>
        </p:spPr>
      </p:pic>
      <p:sp>
        <p:nvSpPr>
          <p:cNvPr id="5" name="Title 1"/>
          <p:cNvSpPr txBox="1">
            <a:spLocks/>
          </p:cNvSpPr>
          <p:nvPr/>
        </p:nvSpPr>
        <p:spPr bwMode="black">
          <a:xfrm>
            <a:off x="0" y="189712"/>
            <a:ext cx="5270354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Tools you should use…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75" y="1479244"/>
            <a:ext cx="45148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8574" y="3009900"/>
            <a:ext cx="5267325" cy="375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43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5800" y="304012"/>
            <a:ext cx="6091574" cy="1188720"/>
          </a:xfrm>
        </p:spPr>
        <p:txBody>
          <a:bodyPr/>
          <a:lstStyle/>
          <a:p>
            <a:r>
              <a:rPr lang="en-GB" dirty="0"/>
              <a:t>What </a:t>
            </a:r>
            <a:r>
              <a:rPr lang="en-GB" sz="4400" b="1" dirty="0"/>
              <a:t>you</a:t>
            </a:r>
            <a:r>
              <a:rPr lang="en-GB" dirty="0"/>
              <a:t> can do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1249991">
            <a:off x="256310" y="1520304"/>
            <a:ext cx="4526715" cy="2218922"/>
          </a:xfr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b="1" u="sng" dirty="0"/>
              <a:t>1) Start revising </a:t>
            </a:r>
            <a:r>
              <a:rPr lang="en-GB" sz="2800" b="1" u="sng" dirty="0"/>
              <a:t>quotes</a:t>
            </a:r>
            <a:r>
              <a:rPr lang="en-GB" b="1" u="sng" dirty="0"/>
              <a:t> now! </a:t>
            </a:r>
          </a:p>
          <a:p>
            <a:r>
              <a:rPr lang="en-GB" dirty="0"/>
              <a:t>post it notes in strategic places!</a:t>
            </a:r>
          </a:p>
          <a:p>
            <a:r>
              <a:rPr lang="en-GB" dirty="0"/>
              <a:t>Look, cover, write</a:t>
            </a:r>
          </a:p>
          <a:p>
            <a:r>
              <a:rPr lang="en-GB" dirty="0"/>
              <a:t>Annotate the lists we give you</a:t>
            </a:r>
          </a:p>
          <a:p>
            <a:r>
              <a:rPr lang="en-GB" dirty="0"/>
              <a:t>Get your parents to test you!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 rot="1160832">
            <a:off x="7381026" y="1886757"/>
            <a:ext cx="4387106" cy="2415017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2) Use a </a:t>
            </a:r>
            <a:r>
              <a:rPr lang="en-GB" sz="2400" b="1" u="sng" dirty="0"/>
              <a:t>variety</a:t>
            </a:r>
            <a:r>
              <a:rPr lang="en-GB" u="sng" dirty="0"/>
              <a:t> of revision techniques!</a:t>
            </a:r>
            <a:r>
              <a:rPr lang="en-GB" dirty="0"/>
              <a:t> </a:t>
            </a:r>
          </a:p>
          <a:p>
            <a:r>
              <a:rPr lang="en-GB" sz="1600" dirty="0"/>
              <a:t>Mr Bruff videos</a:t>
            </a:r>
          </a:p>
          <a:p>
            <a:r>
              <a:rPr lang="en-GB" sz="1600" dirty="0"/>
              <a:t>Akala videos</a:t>
            </a:r>
          </a:p>
          <a:p>
            <a:r>
              <a:rPr lang="en-GB" sz="1600" dirty="0"/>
              <a:t>Resources on the school website</a:t>
            </a:r>
          </a:p>
          <a:p>
            <a:r>
              <a:rPr lang="en-GB" sz="1600" dirty="0" err="1"/>
              <a:t>Onedrive</a:t>
            </a:r>
            <a:r>
              <a:rPr lang="en-GB" sz="1600" dirty="0"/>
              <a:t> </a:t>
            </a:r>
          </a:p>
          <a:p>
            <a:r>
              <a:rPr lang="en-GB" sz="1600" dirty="0"/>
              <a:t>Past paper questions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67426" y="4666403"/>
            <a:ext cx="4978400" cy="1231106"/>
          </a:xfrm>
          <a:prstGeom prst="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3) Remember the research…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Memory = image+ colour +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Use both sides of your brain!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734" y="5281956"/>
            <a:ext cx="1537543" cy="115315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71587" y="4196363"/>
            <a:ext cx="4978400" cy="2462213"/>
          </a:xfrm>
          <a:prstGeom prst="rect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4) Make use of your old notes!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Re- PLC!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RAG the pages of your exercise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Make use of your revision guides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Create your own exam questions based on previous answers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Improve one of your previous responses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Rip out pages of old books and stick them up around the house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8133" t="11204" r="10268" b="8193"/>
          <a:stretch/>
        </p:blipFill>
        <p:spPr>
          <a:xfrm>
            <a:off x="3843811" y="1783582"/>
            <a:ext cx="3217398" cy="22500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114" y="189374"/>
            <a:ext cx="1591548" cy="1591548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 bwMode="black">
          <a:xfrm rot="19576551">
            <a:off x="-145750" y="601761"/>
            <a:ext cx="2464243" cy="711691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72533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534" y="627353"/>
            <a:ext cx="8184172" cy="54629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2239" t="16212" r="23169" b="16401"/>
          <a:stretch/>
        </p:blipFill>
        <p:spPr>
          <a:xfrm rot="19876094">
            <a:off x="243773" y="456234"/>
            <a:ext cx="2309432" cy="160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82622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55</TotalTime>
  <Words>866</Words>
  <Application>Microsoft Office PowerPoint</Application>
  <PresentationFormat>Widescreen</PresentationFormat>
  <Paragraphs>102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Berlin Sans FB Demi</vt:lpstr>
      <vt:lpstr>Calibri</vt:lpstr>
      <vt:lpstr>Courier New</vt:lpstr>
      <vt:lpstr>Gill Sans MT</vt:lpstr>
      <vt:lpstr>Times New Roman</vt:lpstr>
      <vt:lpstr>Wingdings</vt:lpstr>
      <vt:lpstr>Parcel</vt:lpstr>
      <vt:lpstr>PowerPoint Presentation</vt:lpstr>
      <vt:lpstr>The best things in life come in envelopes…</vt:lpstr>
      <vt:lpstr>The best things in life come in envelopes…</vt:lpstr>
      <vt:lpstr>PowerPoint Presentation</vt:lpstr>
      <vt:lpstr>PowerPoint Presentation</vt:lpstr>
      <vt:lpstr>“you can’t revise English”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you can do now</vt:lpstr>
      <vt:lpstr>PowerPoint Presentation</vt:lpstr>
    </vt:vector>
  </TitlesOfParts>
  <Company>Hinchingbrooke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Keys to success in English!</dc:title>
  <dc:creator>SpikesleyS</dc:creator>
  <cp:lastModifiedBy>SpikesleyS</cp:lastModifiedBy>
  <cp:revision>15</cp:revision>
  <cp:lastPrinted>2019-11-07T16:31:00Z</cp:lastPrinted>
  <dcterms:created xsi:type="dcterms:W3CDTF">2019-02-05T00:18:33Z</dcterms:created>
  <dcterms:modified xsi:type="dcterms:W3CDTF">2019-11-07T16:31:19Z</dcterms:modified>
</cp:coreProperties>
</file>