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1" r:id="rId6"/>
    <p:sldId id="262" r:id="rId7"/>
    <p:sldId id="260" r:id="rId8"/>
    <p:sldId id="270" r:id="rId9"/>
    <p:sldId id="263" r:id="rId10"/>
    <p:sldId id="264" r:id="rId11"/>
    <p:sldId id="265" r:id="rId12"/>
    <p:sldId id="266" r:id="rId13"/>
    <p:sldId id="267" r:id="rId14"/>
    <p:sldId id="268" r:id="rId15"/>
    <p:sldId id="269"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08"/>
    <p:restoredTop sz="92722"/>
  </p:normalViewPr>
  <p:slideViewPr>
    <p:cSldViewPr snapToGrid="0" snapToObjects="1">
      <p:cViewPr varScale="1">
        <p:scale>
          <a:sx n="96" d="100"/>
          <a:sy n="96" d="100"/>
        </p:scale>
        <p:origin x="65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C1B59F-ECF1-C84C-94D0-7EE1D89FCC70}" type="datetimeFigureOut">
              <a:rPr lang="en-US" smtClean="0"/>
              <a:t>11/7/19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387848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1B59F-ECF1-C84C-94D0-7EE1D89FCC70}" type="datetimeFigureOut">
              <a:rPr lang="en-US" smtClean="0"/>
              <a:t>11/7/19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406806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C1B59F-ECF1-C84C-94D0-7EE1D89FCC70}" type="datetimeFigureOut">
              <a:rPr lang="en-US" smtClean="0"/>
              <a:t>11/7/19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2399626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C1B59F-ECF1-C84C-94D0-7EE1D89FCC70}" type="datetimeFigureOut">
              <a:rPr lang="en-US" smtClean="0"/>
              <a:t>11/7/19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3161393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C1B59F-ECF1-C84C-94D0-7EE1D89FCC70}" type="datetimeFigureOut">
              <a:rPr lang="en-US" smtClean="0"/>
              <a:t>11/7/19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1455631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C1B59F-ECF1-C84C-94D0-7EE1D89FCC70}" type="datetimeFigureOut">
              <a:rPr lang="en-US" smtClean="0"/>
              <a:t>11/7/19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1754350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C1B59F-ECF1-C84C-94D0-7EE1D89FCC70}" type="datetimeFigureOut">
              <a:rPr lang="en-US" smtClean="0"/>
              <a:t>11/7/19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285359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7C1B59F-ECF1-C84C-94D0-7EE1D89FCC70}" type="datetimeFigureOut">
              <a:rPr lang="en-US" smtClean="0"/>
              <a:t>11/7/19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4011532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7C1B59F-ECF1-C84C-94D0-7EE1D89FCC70}" type="datetimeFigureOut">
              <a:rPr lang="en-US" smtClean="0"/>
              <a:t>11/7/19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785714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1B59F-ECF1-C84C-94D0-7EE1D89FCC70}" type="datetimeFigureOut">
              <a:rPr lang="en-US" smtClean="0"/>
              <a:t>11/7/19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2834209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1B59F-ECF1-C84C-94D0-7EE1D89FCC70}" type="datetimeFigureOut">
              <a:rPr lang="en-US" smtClean="0"/>
              <a:t>11/7/19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96ACD9-1929-3B46-83E0-9B665B4BF077}" type="slidenum">
              <a:rPr lang="en-US" smtClean="0"/>
              <a:t>‹#›</a:t>
            </a:fld>
            <a:endParaRPr lang="en-US"/>
          </a:p>
        </p:txBody>
      </p:sp>
    </p:spTree>
    <p:extLst>
      <p:ext uri="{BB962C8B-B14F-4D97-AF65-F5344CB8AC3E}">
        <p14:creationId xmlns:p14="http://schemas.microsoft.com/office/powerpoint/2010/main" val="3844848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C1B59F-ECF1-C84C-94D0-7EE1D89FCC70}" type="datetimeFigureOut">
              <a:rPr lang="en-US" smtClean="0"/>
              <a:t>11/7/19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96ACD9-1929-3B46-83E0-9B665B4BF077}" type="slidenum">
              <a:rPr lang="en-US" smtClean="0"/>
              <a:t>‹#›</a:t>
            </a:fld>
            <a:endParaRPr lang="en-US"/>
          </a:p>
        </p:txBody>
      </p:sp>
    </p:spTree>
    <p:extLst>
      <p:ext uri="{BB962C8B-B14F-4D97-AF65-F5344CB8AC3E}">
        <p14:creationId xmlns:p14="http://schemas.microsoft.com/office/powerpoint/2010/main" val="26076326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tiff"/></Relationships>
</file>

<file path=ppt/slides/_rels/slide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tif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emf"/><Relationship Id="rId1" Type="http://schemas.openxmlformats.org/officeDocument/2006/relationships/slideLayout" Target="../slideLayouts/slideLayout7.xml"/><Relationship Id="rId4" Type="http://schemas.openxmlformats.org/officeDocument/2006/relationships/image" Target="../media/image3.tiff"/></Relationships>
</file>

<file path=ppt/slides/_rels/slide9.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3286E180-DCB6-F14A-98A4-D25D24A17563}"/>
              </a:ext>
            </a:extLst>
          </p:cNvPr>
          <p:cNvPicPr>
            <a:picLocks noChangeAspect="1"/>
          </p:cNvPicPr>
          <p:nvPr/>
        </p:nvPicPr>
        <p:blipFill rotWithShape="1">
          <a:blip r:embed="rId2"/>
          <a:srcRect l="2533" r="23" b="6"/>
          <a:stretch/>
        </p:blipFill>
        <p:spPr>
          <a:xfrm>
            <a:off x="3" y="-6236"/>
            <a:ext cx="2441552" cy="2505456"/>
          </a:xfrm>
          <a:custGeom>
            <a:avLst/>
            <a:gdLst>
              <a:gd name="connsiteX0" fmla="*/ 0 w 3255403"/>
              <a:gd name="connsiteY0" fmla="*/ 0 h 2505456"/>
              <a:gd name="connsiteX1" fmla="*/ 3255403 w 3255403"/>
              <a:gd name="connsiteY1" fmla="*/ 0 h 2505456"/>
              <a:gd name="connsiteX2" fmla="*/ 2094477 w 3255403"/>
              <a:gd name="connsiteY2" fmla="*/ 2505456 h 2505456"/>
              <a:gd name="connsiteX3" fmla="*/ 0 w 3255403"/>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255403" h="2505456">
                <a:moveTo>
                  <a:pt x="0" y="0"/>
                </a:moveTo>
                <a:lnTo>
                  <a:pt x="3255403" y="0"/>
                </a:lnTo>
                <a:lnTo>
                  <a:pt x="2094477" y="2505456"/>
                </a:lnTo>
                <a:lnTo>
                  <a:pt x="0" y="2505456"/>
                </a:lnTo>
                <a:close/>
              </a:path>
            </a:pathLst>
          </a:custGeom>
        </p:spPr>
      </p:pic>
      <p:pic>
        <p:nvPicPr>
          <p:cNvPr id="21" name="Picture 20">
            <a:extLst>
              <a:ext uri="{FF2B5EF4-FFF2-40B4-BE49-F238E27FC236}">
                <a16:creationId xmlns:a16="http://schemas.microsoft.com/office/drawing/2014/main" id="{99FA3331-63D8-5549-8102-49262373B596}"/>
              </a:ext>
            </a:extLst>
          </p:cNvPr>
          <p:cNvPicPr>
            <a:picLocks noChangeAspect="1"/>
          </p:cNvPicPr>
          <p:nvPr/>
        </p:nvPicPr>
        <p:blipFill rotWithShape="1">
          <a:blip r:embed="rId3"/>
          <a:srcRect t="3829" r="1" b="5341"/>
          <a:stretch/>
        </p:blipFill>
        <p:spPr>
          <a:xfrm>
            <a:off x="3506654" y="-6235"/>
            <a:ext cx="2758363" cy="2505456"/>
          </a:xfrm>
          <a:custGeom>
            <a:avLst/>
            <a:gdLst>
              <a:gd name="connsiteX0" fmla="*/ 1160926 w 3677817"/>
              <a:gd name="connsiteY0" fmla="*/ 0 h 2505456"/>
              <a:gd name="connsiteX1" fmla="*/ 3677817 w 3677817"/>
              <a:gd name="connsiteY1" fmla="*/ 0 h 2505456"/>
              <a:gd name="connsiteX2" fmla="*/ 2516891 w 3677817"/>
              <a:gd name="connsiteY2" fmla="*/ 2505456 h 2505456"/>
              <a:gd name="connsiteX3" fmla="*/ 0 w 3677817"/>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677817" h="2505456">
                <a:moveTo>
                  <a:pt x="1160926" y="0"/>
                </a:moveTo>
                <a:lnTo>
                  <a:pt x="3677817" y="0"/>
                </a:lnTo>
                <a:lnTo>
                  <a:pt x="2516891" y="2505456"/>
                </a:lnTo>
                <a:lnTo>
                  <a:pt x="0" y="2505456"/>
                </a:lnTo>
                <a:close/>
              </a:path>
            </a:pathLst>
          </a:custGeom>
        </p:spPr>
      </p:pic>
      <p:pic>
        <p:nvPicPr>
          <p:cNvPr id="14" name="Picture 13">
            <a:extLst>
              <a:ext uri="{FF2B5EF4-FFF2-40B4-BE49-F238E27FC236}">
                <a16:creationId xmlns:a16="http://schemas.microsoft.com/office/drawing/2014/main" id="{0D4507EB-0D14-8B4E-9899-A9F5A610AF4D}"/>
              </a:ext>
            </a:extLst>
          </p:cNvPr>
          <p:cNvPicPr>
            <a:picLocks noChangeAspect="1"/>
          </p:cNvPicPr>
          <p:nvPr/>
        </p:nvPicPr>
        <p:blipFill rotWithShape="1">
          <a:blip r:embed="rId4"/>
          <a:srcRect l="16631" r="19563" b="2"/>
          <a:stretch/>
        </p:blipFill>
        <p:spPr>
          <a:xfrm>
            <a:off x="5536407" y="1"/>
            <a:ext cx="3607593" cy="2501837"/>
          </a:xfrm>
          <a:custGeom>
            <a:avLst/>
            <a:gdLst>
              <a:gd name="connsiteX0" fmla="*/ 1159248 w 4810125"/>
              <a:gd name="connsiteY0" fmla="*/ 0 h 2501837"/>
              <a:gd name="connsiteX1" fmla="*/ 4810125 w 4810125"/>
              <a:gd name="connsiteY1" fmla="*/ 0 h 2501837"/>
              <a:gd name="connsiteX2" fmla="*/ 4810125 w 4810125"/>
              <a:gd name="connsiteY2" fmla="*/ 2501837 h 2501837"/>
              <a:gd name="connsiteX3" fmla="*/ 0 w 4810125"/>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4810125" h="2501837">
                <a:moveTo>
                  <a:pt x="1159248" y="0"/>
                </a:moveTo>
                <a:lnTo>
                  <a:pt x="4810125" y="0"/>
                </a:lnTo>
                <a:lnTo>
                  <a:pt x="4810125" y="2501837"/>
                </a:lnTo>
                <a:lnTo>
                  <a:pt x="0" y="2501837"/>
                </a:lnTo>
                <a:close/>
              </a:path>
            </a:pathLst>
          </a:custGeom>
        </p:spPr>
      </p:pic>
      <p:pic>
        <p:nvPicPr>
          <p:cNvPr id="16" name="Picture 15">
            <a:extLst>
              <a:ext uri="{FF2B5EF4-FFF2-40B4-BE49-F238E27FC236}">
                <a16:creationId xmlns:a16="http://schemas.microsoft.com/office/drawing/2014/main" id="{36B1EA90-D4BB-A443-A01B-FCAA5DBD5A2C}"/>
              </a:ext>
            </a:extLst>
          </p:cNvPr>
          <p:cNvPicPr>
            <a:picLocks noChangeAspect="1"/>
          </p:cNvPicPr>
          <p:nvPr/>
        </p:nvPicPr>
        <p:blipFill rotWithShape="1">
          <a:blip r:embed="rId5"/>
          <a:srcRect l="17039" r="15621" b="-3"/>
          <a:stretch/>
        </p:blipFill>
        <p:spPr>
          <a:xfrm>
            <a:off x="20" y="2658276"/>
            <a:ext cx="2828023" cy="4199724"/>
          </a:xfrm>
          <a:custGeom>
            <a:avLst/>
            <a:gdLst>
              <a:gd name="connsiteX0" fmla="*/ 0 w 3770724"/>
              <a:gd name="connsiteY0" fmla="*/ 0 h 4199724"/>
              <a:gd name="connsiteX1" fmla="*/ 3770724 w 3770724"/>
              <a:gd name="connsiteY1" fmla="*/ 0 h 4199724"/>
              <a:gd name="connsiteX2" fmla="*/ 1824067 w 3770724"/>
              <a:gd name="connsiteY2" fmla="*/ 4199724 h 4199724"/>
              <a:gd name="connsiteX3" fmla="*/ 0 w 3770724"/>
              <a:gd name="connsiteY3" fmla="*/ 4199724 h 4199724"/>
            </a:gdLst>
            <a:ahLst/>
            <a:cxnLst>
              <a:cxn ang="0">
                <a:pos x="connsiteX0" y="connsiteY0"/>
              </a:cxn>
              <a:cxn ang="0">
                <a:pos x="connsiteX1" y="connsiteY1"/>
              </a:cxn>
              <a:cxn ang="0">
                <a:pos x="connsiteX2" y="connsiteY2"/>
              </a:cxn>
              <a:cxn ang="0">
                <a:pos x="connsiteX3" y="connsiteY3"/>
              </a:cxn>
            </a:cxnLst>
            <a:rect l="l" t="t" r="r" b="b"/>
            <a:pathLst>
              <a:path w="3770724" h="4199724">
                <a:moveTo>
                  <a:pt x="0" y="0"/>
                </a:moveTo>
                <a:lnTo>
                  <a:pt x="3770724" y="0"/>
                </a:lnTo>
                <a:lnTo>
                  <a:pt x="1824067" y="4199724"/>
                </a:lnTo>
                <a:lnTo>
                  <a:pt x="0" y="4199724"/>
                </a:lnTo>
                <a:close/>
              </a:path>
            </a:pathLst>
          </a:custGeom>
        </p:spPr>
      </p:pic>
      <p:pic>
        <p:nvPicPr>
          <p:cNvPr id="25" name="Picture 24">
            <a:extLst>
              <a:ext uri="{FF2B5EF4-FFF2-40B4-BE49-F238E27FC236}">
                <a16:creationId xmlns:a16="http://schemas.microsoft.com/office/drawing/2014/main" id="{4B5EF167-D9E8-604D-90D7-E266F80E35B1}"/>
              </a:ext>
            </a:extLst>
          </p:cNvPr>
          <p:cNvPicPr>
            <a:picLocks noChangeAspect="1"/>
          </p:cNvPicPr>
          <p:nvPr/>
        </p:nvPicPr>
        <p:blipFill rotWithShape="1">
          <a:blip r:embed="rId6"/>
          <a:srcRect l="3674" r="5055" b="2"/>
          <a:stretch/>
        </p:blipFill>
        <p:spPr>
          <a:xfrm>
            <a:off x="1510347" y="2661900"/>
            <a:ext cx="3831544" cy="4197911"/>
          </a:xfrm>
          <a:custGeom>
            <a:avLst/>
            <a:gdLst>
              <a:gd name="connsiteX0" fmla="*/ 1945141 w 5108726"/>
              <a:gd name="connsiteY0" fmla="*/ 0 h 4197911"/>
              <a:gd name="connsiteX1" fmla="*/ 5108726 w 5108726"/>
              <a:gd name="connsiteY1" fmla="*/ 0 h 4197911"/>
              <a:gd name="connsiteX2" fmla="*/ 3163585 w 5108726"/>
              <a:gd name="connsiteY2" fmla="*/ 4197911 h 4197911"/>
              <a:gd name="connsiteX3" fmla="*/ 3157362 w 5108726"/>
              <a:gd name="connsiteY3" fmla="*/ 4197911 h 4197911"/>
              <a:gd name="connsiteX4" fmla="*/ 1967571 w 5108726"/>
              <a:gd name="connsiteY4" fmla="*/ 4197911 h 4197911"/>
              <a:gd name="connsiteX5" fmla="*/ 317526 w 5108726"/>
              <a:gd name="connsiteY5" fmla="*/ 4197911 h 4197911"/>
              <a:gd name="connsiteX6" fmla="*/ 0 w 5108726"/>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8726" h="4197911">
                <a:moveTo>
                  <a:pt x="1945141" y="0"/>
                </a:moveTo>
                <a:lnTo>
                  <a:pt x="5108726" y="0"/>
                </a:lnTo>
                <a:lnTo>
                  <a:pt x="3163585" y="4197911"/>
                </a:lnTo>
                <a:lnTo>
                  <a:pt x="3157362" y="4197911"/>
                </a:lnTo>
                <a:lnTo>
                  <a:pt x="1967571" y="4197911"/>
                </a:lnTo>
                <a:lnTo>
                  <a:pt x="317526" y="4197911"/>
                </a:lnTo>
                <a:lnTo>
                  <a:pt x="0" y="4197911"/>
                </a:lnTo>
                <a:close/>
              </a:path>
            </a:pathLst>
          </a:custGeom>
        </p:spPr>
      </p:pic>
      <p:sp>
        <p:nvSpPr>
          <p:cNvPr id="30" name="Freeform 43">
            <a:extLst>
              <a:ext uri="{FF2B5EF4-FFF2-40B4-BE49-F238E27FC236}">
                <a16:creationId xmlns:a16="http://schemas.microsoft.com/office/drawing/2014/main" id="{AAD8F19F-4A55-467B-BED0-8837659A9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14787" y="2660089"/>
            <a:ext cx="5129213" cy="4197911"/>
          </a:xfrm>
          <a:custGeom>
            <a:avLst/>
            <a:gdLst>
              <a:gd name="connsiteX0" fmla="*/ 4893809 w 6838950"/>
              <a:gd name="connsiteY0" fmla="*/ 0 h 4197911"/>
              <a:gd name="connsiteX1" fmla="*/ 4887586 w 6838950"/>
              <a:gd name="connsiteY1" fmla="*/ 0 h 4197911"/>
              <a:gd name="connsiteX2" fmla="*/ 3697795 w 6838950"/>
              <a:gd name="connsiteY2" fmla="*/ 0 h 4197911"/>
              <a:gd name="connsiteX3" fmla="*/ 2047750 w 6838950"/>
              <a:gd name="connsiteY3" fmla="*/ 0 h 4197911"/>
              <a:gd name="connsiteX4" fmla="*/ 0 w 6838950"/>
              <a:gd name="connsiteY4" fmla="*/ 0 h 4197911"/>
              <a:gd name="connsiteX5" fmla="*/ 0 w 6838950"/>
              <a:gd name="connsiteY5" fmla="*/ 4197911 h 4197911"/>
              <a:gd name="connsiteX6" fmla="*/ 6838950 w 6838950"/>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38950" h="4197911">
                <a:moveTo>
                  <a:pt x="4893809" y="0"/>
                </a:moveTo>
                <a:lnTo>
                  <a:pt x="4887586" y="0"/>
                </a:lnTo>
                <a:lnTo>
                  <a:pt x="3697795" y="0"/>
                </a:lnTo>
                <a:lnTo>
                  <a:pt x="2047750" y="0"/>
                </a:lnTo>
                <a:lnTo>
                  <a:pt x="0" y="0"/>
                </a:lnTo>
                <a:lnTo>
                  <a:pt x="0" y="4197911"/>
                </a:lnTo>
                <a:lnTo>
                  <a:pt x="6838950" y="4197911"/>
                </a:lnTo>
                <a:close/>
              </a:path>
            </a:pathLst>
          </a:custGeom>
          <a:solidFill>
            <a:srgbClr val="735B4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06F871A-F082-FD4F-BA33-9A4BC53E3ED7}"/>
              </a:ext>
            </a:extLst>
          </p:cNvPr>
          <p:cNvSpPr>
            <a:spLocks noGrp="1"/>
          </p:cNvSpPr>
          <p:nvPr>
            <p:ph type="ctrTitle"/>
          </p:nvPr>
        </p:nvSpPr>
        <p:spPr>
          <a:xfrm>
            <a:off x="4964373" y="4189864"/>
            <a:ext cx="3748015" cy="2163872"/>
          </a:xfrm>
        </p:spPr>
        <p:txBody>
          <a:bodyPr anchor="t">
            <a:normAutofit/>
          </a:bodyPr>
          <a:lstStyle/>
          <a:p>
            <a:pPr algn="r"/>
            <a:r>
              <a:rPr lang="en-US" dirty="0" err="1">
                <a:solidFill>
                  <a:srgbClr val="FFFFFF"/>
                </a:solidFill>
              </a:rPr>
              <a:t>PiXL</a:t>
            </a:r>
            <a:r>
              <a:rPr lang="en-US" dirty="0">
                <a:solidFill>
                  <a:srgbClr val="FFFFFF"/>
                </a:solidFill>
              </a:rPr>
              <a:t> Apps For Success</a:t>
            </a:r>
          </a:p>
        </p:txBody>
      </p:sp>
      <p:sp>
        <p:nvSpPr>
          <p:cNvPr id="3" name="Subtitle 2">
            <a:extLst>
              <a:ext uri="{FF2B5EF4-FFF2-40B4-BE49-F238E27FC236}">
                <a16:creationId xmlns:a16="http://schemas.microsoft.com/office/drawing/2014/main" id="{D8A5664A-23AC-0C48-9070-500D37BA0EDB}"/>
              </a:ext>
            </a:extLst>
          </p:cNvPr>
          <p:cNvSpPr>
            <a:spLocks noGrp="1"/>
          </p:cNvSpPr>
          <p:nvPr>
            <p:ph type="subTitle" idx="1"/>
          </p:nvPr>
        </p:nvSpPr>
        <p:spPr>
          <a:xfrm>
            <a:off x="5536407" y="3304307"/>
            <a:ext cx="3175981" cy="826661"/>
          </a:xfrm>
        </p:spPr>
        <p:txBody>
          <a:bodyPr anchor="b">
            <a:normAutofit/>
          </a:bodyPr>
          <a:lstStyle/>
          <a:p>
            <a:pPr algn="r"/>
            <a:r>
              <a:rPr lang="en-US" sz="1100">
                <a:solidFill>
                  <a:srgbClr val="FFFFFF"/>
                </a:solidFill>
              </a:rPr>
              <a:t>Mr Woodfine</a:t>
            </a:r>
          </a:p>
          <a:p>
            <a:pPr algn="r"/>
            <a:r>
              <a:rPr lang="en-US" sz="1100">
                <a:solidFill>
                  <a:srgbClr val="FFFFFF"/>
                </a:solidFill>
              </a:rPr>
              <a:t>Lead Practitioner in Mathematics</a:t>
            </a:r>
          </a:p>
          <a:p>
            <a:pPr algn="r"/>
            <a:r>
              <a:rPr lang="en-US" sz="1100">
                <a:solidFill>
                  <a:srgbClr val="FFFFFF"/>
                </a:solidFill>
              </a:rPr>
              <a:t>PiXL App Developer</a:t>
            </a:r>
          </a:p>
        </p:txBody>
      </p:sp>
      <p:pic>
        <p:nvPicPr>
          <p:cNvPr id="23" name="Picture 22">
            <a:extLst>
              <a:ext uri="{FF2B5EF4-FFF2-40B4-BE49-F238E27FC236}">
                <a16:creationId xmlns:a16="http://schemas.microsoft.com/office/drawing/2014/main" id="{A352FC3C-D2C9-1045-BBEA-0A4B1C7FB810}"/>
              </a:ext>
            </a:extLst>
          </p:cNvPr>
          <p:cNvPicPr>
            <a:picLocks noChangeAspect="1"/>
          </p:cNvPicPr>
          <p:nvPr/>
        </p:nvPicPr>
        <p:blipFill rotWithShape="1">
          <a:blip r:embed="rId7"/>
          <a:srcRect t="1144" r="6" b="536"/>
          <a:stretch/>
        </p:blipFill>
        <p:spPr>
          <a:xfrm>
            <a:off x="1696476" y="1"/>
            <a:ext cx="2545457" cy="2502843"/>
          </a:xfrm>
          <a:custGeom>
            <a:avLst/>
            <a:gdLst>
              <a:gd name="connsiteX0" fmla="*/ 1159715 w 3393943"/>
              <a:gd name="connsiteY0" fmla="*/ 0 h 2502843"/>
              <a:gd name="connsiteX1" fmla="*/ 3393943 w 3393943"/>
              <a:gd name="connsiteY1" fmla="*/ 0 h 2502843"/>
              <a:gd name="connsiteX2" fmla="*/ 2234228 w 3393943"/>
              <a:gd name="connsiteY2" fmla="*/ 2502843 h 2502843"/>
              <a:gd name="connsiteX3" fmla="*/ 0 w 3393943"/>
              <a:gd name="connsiteY3" fmla="*/ 2502843 h 2502843"/>
            </a:gdLst>
            <a:ahLst/>
            <a:cxnLst>
              <a:cxn ang="0">
                <a:pos x="connsiteX0" y="connsiteY0"/>
              </a:cxn>
              <a:cxn ang="0">
                <a:pos x="connsiteX1" y="connsiteY1"/>
              </a:cxn>
              <a:cxn ang="0">
                <a:pos x="connsiteX2" y="connsiteY2"/>
              </a:cxn>
              <a:cxn ang="0">
                <a:pos x="connsiteX3" y="connsiteY3"/>
              </a:cxn>
            </a:cxnLst>
            <a:rect l="l" t="t" r="r" b="b"/>
            <a:pathLst>
              <a:path w="3393943" h="2502843">
                <a:moveTo>
                  <a:pt x="1159715" y="0"/>
                </a:moveTo>
                <a:lnTo>
                  <a:pt x="3393943" y="0"/>
                </a:lnTo>
                <a:lnTo>
                  <a:pt x="2234228" y="2502843"/>
                </a:lnTo>
                <a:lnTo>
                  <a:pt x="0" y="2502843"/>
                </a:lnTo>
                <a:close/>
              </a:path>
            </a:pathLst>
          </a:custGeom>
        </p:spPr>
      </p:pic>
    </p:spTree>
    <p:extLst>
      <p:ext uri="{BB962C8B-B14F-4D97-AF65-F5344CB8AC3E}">
        <p14:creationId xmlns:p14="http://schemas.microsoft.com/office/powerpoint/2010/main" val="4163160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3187466"/>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2790069" y="282633"/>
            <a:ext cx="3563861" cy="769441"/>
          </a:xfrm>
          <a:prstGeom prst="rect">
            <a:avLst/>
          </a:prstGeom>
          <a:noFill/>
        </p:spPr>
        <p:txBody>
          <a:bodyPr wrap="none" rtlCol="0">
            <a:spAutoFit/>
          </a:bodyPr>
          <a:lstStyle/>
          <a:p>
            <a:r>
              <a:rPr lang="en-US" sz="4400" b="1" u="sng" dirty="0"/>
              <a:t>Who are </a:t>
            </a:r>
            <a:r>
              <a:rPr lang="en-US" sz="4400" b="1" u="sng" dirty="0" err="1"/>
              <a:t>PiXL</a:t>
            </a:r>
            <a:r>
              <a:rPr lang="en-US" sz="4400" b="1" u="sng" dirty="0"/>
              <a:t>?</a:t>
            </a:r>
          </a:p>
        </p:txBody>
      </p:sp>
      <p:sp>
        <p:nvSpPr>
          <p:cNvPr id="5" name="TextBox 4">
            <a:extLst>
              <a:ext uri="{FF2B5EF4-FFF2-40B4-BE49-F238E27FC236}">
                <a16:creationId xmlns:a16="http://schemas.microsoft.com/office/drawing/2014/main" id="{82E695D3-8E79-1C49-9024-7AA842C2AB18}"/>
              </a:ext>
            </a:extLst>
          </p:cNvPr>
          <p:cNvSpPr txBox="1"/>
          <p:nvPr/>
        </p:nvSpPr>
        <p:spPr>
          <a:xfrm>
            <a:off x="126010" y="1212481"/>
            <a:ext cx="8891979" cy="1569660"/>
          </a:xfrm>
          <a:prstGeom prst="rect">
            <a:avLst/>
          </a:prstGeom>
          <a:noFill/>
        </p:spPr>
        <p:txBody>
          <a:bodyPr wrap="square" rtlCol="0">
            <a:spAutoFit/>
          </a:bodyPr>
          <a:lstStyle/>
          <a:p>
            <a:pPr algn="ctr"/>
            <a:r>
              <a:rPr lang="en-US" sz="2400" dirty="0" err="1"/>
              <a:t>PiXL</a:t>
            </a:r>
            <a:r>
              <a:rPr lang="en-US" sz="2400" dirty="0"/>
              <a:t> are a London based company who network with teachers across more than half of all secondary schools in the country. They take the best practice seen in schools are share it across the network. </a:t>
            </a:r>
          </a:p>
          <a:p>
            <a:pPr algn="ctr"/>
            <a:endParaRPr lang="en-US" sz="2400" dirty="0"/>
          </a:p>
        </p:txBody>
      </p:sp>
      <p:sp>
        <p:nvSpPr>
          <p:cNvPr id="6" name="Rectangle 5">
            <a:extLst>
              <a:ext uri="{FF2B5EF4-FFF2-40B4-BE49-F238E27FC236}">
                <a16:creationId xmlns:a16="http://schemas.microsoft.com/office/drawing/2014/main" id="{6648B2E3-063F-E345-8A74-C8A8DC738C20}"/>
              </a:ext>
            </a:extLst>
          </p:cNvPr>
          <p:cNvSpPr/>
          <p:nvPr/>
        </p:nvSpPr>
        <p:spPr>
          <a:xfrm>
            <a:off x="126009" y="2855559"/>
            <a:ext cx="8891979" cy="830997"/>
          </a:xfrm>
          <a:prstGeom prst="rect">
            <a:avLst/>
          </a:prstGeom>
        </p:spPr>
        <p:txBody>
          <a:bodyPr wrap="square">
            <a:spAutoFit/>
          </a:bodyPr>
          <a:lstStyle/>
          <a:p>
            <a:pPr algn="ctr"/>
            <a:r>
              <a:rPr lang="en-US" sz="2400" dirty="0"/>
              <a:t>From </a:t>
            </a:r>
            <a:r>
              <a:rPr lang="en-US" sz="2400" dirty="0" err="1"/>
              <a:t>Hinchingbrooke</a:t>
            </a:r>
            <a:r>
              <a:rPr lang="en-US" sz="2400" dirty="0"/>
              <a:t> they have taken the power of apps and the influence they can make on developing independent learners.</a:t>
            </a:r>
          </a:p>
        </p:txBody>
      </p:sp>
    </p:spTree>
    <p:extLst>
      <p:ext uri="{BB962C8B-B14F-4D97-AF65-F5344CB8AC3E}">
        <p14:creationId xmlns:p14="http://schemas.microsoft.com/office/powerpoint/2010/main" val="3708157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a:t>So what apps are there?</a:t>
            </a:r>
            <a:endParaRPr lang="en-US" sz="4400" b="1" u="sng" dirty="0"/>
          </a:p>
        </p:txBody>
      </p:sp>
      <p:sp>
        <p:nvSpPr>
          <p:cNvPr id="5" name="TextBox 4">
            <a:extLst>
              <a:ext uri="{FF2B5EF4-FFF2-40B4-BE49-F238E27FC236}">
                <a16:creationId xmlns:a16="http://schemas.microsoft.com/office/drawing/2014/main" id="{82E695D3-8E79-1C49-9024-7AA842C2AB18}"/>
              </a:ext>
            </a:extLst>
          </p:cNvPr>
          <p:cNvSpPr txBox="1"/>
          <p:nvPr/>
        </p:nvSpPr>
        <p:spPr>
          <a:xfrm>
            <a:off x="119017" y="1370423"/>
            <a:ext cx="8891979" cy="4154984"/>
          </a:xfrm>
          <a:prstGeom prst="rect">
            <a:avLst/>
          </a:prstGeom>
          <a:noFill/>
        </p:spPr>
        <p:txBody>
          <a:bodyPr wrap="square" rtlCol="0">
            <a:spAutoFit/>
          </a:bodyPr>
          <a:lstStyle/>
          <a:p>
            <a:pPr algn="ctr"/>
            <a:r>
              <a:rPr lang="en-US" sz="2400"/>
              <a:t>PiXL Maths App</a:t>
            </a:r>
          </a:p>
          <a:p>
            <a:pPr algn="ctr"/>
            <a:endParaRPr lang="en-US" sz="2400"/>
          </a:p>
          <a:p>
            <a:pPr algn="ctr"/>
            <a:r>
              <a:rPr lang="en-US" sz="2400"/>
              <a:t>PiXL Literature App</a:t>
            </a:r>
          </a:p>
          <a:p>
            <a:pPr algn="ctr"/>
            <a:endParaRPr lang="en-US" sz="2400"/>
          </a:p>
          <a:p>
            <a:pPr algn="ctr"/>
            <a:r>
              <a:rPr lang="en-US" sz="2400"/>
              <a:t>PiXL Geography App</a:t>
            </a:r>
          </a:p>
          <a:p>
            <a:pPr algn="ctr"/>
            <a:endParaRPr lang="en-US" sz="2400"/>
          </a:p>
          <a:p>
            <a:pPr algn="ctr"/>
            <a:r>
              <a:rPr lang="en-US" sz="2400"/>
              <a:t>PiXL History App</a:t>
            </a:r>
          </a:p>
          <a:p>
            <a:pPr algn="ctr"/>
            <a:endParaRPr lang="en-US" sz="2400"/>
          </a:p>
          <a:p>
            <a:pPr algn="ctr"/>
            <a:r>
              <a:rPr lang="en-US" sz="2400"/>
              <a:t>PiXL Times Tables App</a:t>
            </a:r>
          </a:p>
          <a:p>
            <a:pPr algn="ctr"/>
            <a:endParaRPr lang="en-US" sz="2400"/>
          </a:p>
          <a:p>
            <a:pPr algn="ctr"/>
            <a:r>
              <a:rPr lang="en-US" sz="2400"/>
              <a:t>PiXL Vocabulary App</a:t>
            </a:r>
            <a:endParaRPr lang="en-US" sz="2400" dirty="0"/>
          </a:p>
        </p:txBody>
      </p:sp>
    </p:spTree>
    <p:extLst>
      <p:ext uri="{BB962C8B-B14F-4D97-AF65-F5344CB8AC3E}">
        <p14:creationId xmlns:p14="http://schemas.microsoft.com/office/powerpoint/2010/main" val="897680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Effect transition="in" filter="fade">
                                      <p:cBhvr>
                                        <p:cTn id="27" dur="500"/>
                                        <p:tgtEl>
                                          <p:spTgt spid="5">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0" end="10"/>
                                            </p:txEl>
                                          </p:spTgt>
                                        </p:tgtEl>
                                        <p:attrNameLst>
                                          <p:attrName>style.visibility</p:attrName>
                                        </p:attrNameLst>
                                      </p:cBhvr>
                                      <p:to>
                                        <p:strVal val="visible"/>
                                      </p:to>
                                    </p:set>
                                    <p:animEffect transition="in" filter="fade">
                                      <p:cBhvr>
                                        <p:cTn id="32"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So what sets them apart?</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7" y="1370423"/>
            <a:ext cx="8891979" cy="830997"/>
          </a:xfrm>
          <a:prstGeom prst="rect">
            <a:avLst/>
          </a:prstGeom>
          <a:noFill/>
        </p:spPr>
        <p:txBody>
          <a:bodyPr wrap="square" rtlCol="0">
            <a:spAutoFit/>
          </a:bodyPr>
          <a:lstStyle/>
          <a:p>
            <a:pPr algn="ctr"/>
            <a:r>
              <a:rPr lang="en-US" sz="2400" dirty="0"/>
              <a:t>The apps have the core </a:t>
            </a:r>
            <a:r>
              <a:rPr lang="en-US" sz="2400" dirty="0" err="1"/>
              <a:t>PiXL</a:t>
            </a:r>
            <a:r>
              <a:rPr lang="en-US" sz="2400" dirty="0"/>
              <a:t> beliefs built into the heart of each of them. The apps focus on Diagnosis, Therapy and Testing.</a:t>
            </a:r>
          </a:p>
        </p:txBody>
      </p:sp>
      <p:sp>
        <p:nvSpPr>
          <p:cNvPr id="6" name="TextBox 5">
            <a:extLst>
              <a:ext uri="{FF2B5EF4-FFF2-40B4-BE49-F238E27FC236}">
                <a16:creationId xmlns:a16="http://schemas.microsoft.com/office/drawing/2014/main" id="{D8E0BB81-DD33-754E-A1F1-14E7A3D4F865}"/>
              </a:ext>
            </a:extLst>
          </p:cNvPr>
          <p:cNvSpPr txBox="1"/>
          <p:nvPr/>
        </p:nvSpPr>
        <p:spPr>
          <a:xfrm>
            <a:off x="119015" y="2320845"/>
            <a:ext cx="8891979" cy="830997"/>
          </a:xfrm>
          <a:prstGeom prst="rect">
            <a:avLst/>
          </a:prstGeom>
          <a:noFill/>
        </p:spPr>
        <p:txBody>
          <a:bodyPr wrap="square" rtlCol="0">
            <a:spAutoFit/>
          </a:bodyPr>
          <a:lstStyle/>
          <a:p>
            <a:pPr algn="ctr"/>
            <a:r>
              <a:rPr lang="en-US" sz="2400" dirty="0"/>
              <a:t>The apps provide clear cut guidance about what a student is at and where they need to move their learning.</a:t>
            </a:r>
          </a:p>
        </p:txBody>
      </p:sp>
      <p:sp>
        <p:nvSpPr>
          <p:cNvPr id="7" name="TextBox 6">
            <a:extLst>
              <a:ext uri="{FF2B5EF4-FFF2-40B4-BE49-F238E27FC236}">
                <a16:creationId xmlns:a16="http://schemas.microsoft.com/office/drawing/2014/main" id="{E2C5D088-5F9D-DB4E-AD07-54D116BBC722}"/>
              </a:ext>
            </a:extLst>
          </p:cNvPr>
          <p:cNvSpPr txBox="1"/>
          <p:nvPr/>
        </p:nvSpPr>
        <p:spPr>
          <a:xfrm>
            <a:off x="119014" y="3271267"/>
            <a:ext cx="8891979" cy="830997"/>
          </a:xfrm>
          <a:prstGeom prst="rect">
            <a:avLst/>
          </a:prstGeom>
          <a:noFill/>
        </p:spPr>
        <p:txBody>
          <a:bodyPr wrap="square" rtlCol="0">
            <a:spAutoFit/>
          </a:bodyPr>
          <a:lstStyle/>
          <a:p>
            <a:pPr algn="ctr"/>
            <a:r>
              <a:rPr lang="en-US" sz="2400" dirty="0"/>
              <a:t>The apps contain everything that a student needs to revise their knowledge of set units of work.</a:t>
            </a:r>
          </a:p>
        </p:txBody>
      </p:sp>
    </p:spTree>
    <p:extLst>
      <p:ext uri="{BB962C8B-B14F-4D97-AF65-F5344CB8AC3E}">
        <p14:creationId xmlns:p14="http://schemas.microsoft.com/office/powerpoint/2010/main" val="4286276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pic>
        <p:nvPicPr>
          <p:cNvPr id="7" name="Picture 6" descr="Screen Shot 2018-06-12 at 15.52.12.png">
            <a:extLst>
              <a:ext uri="{FF2B5EF4-FFF2-40B4-BE49-F238E27FC236}">
                <a16:creationId xmlns:a16="http://schemas.microsoft.com/office/drawing/2014/main" id="{348B889A-4CED-8347-A710-6678237CE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7856" y="491045"/>
            <a:ext cx="2435700" cy="4038575"/>
          </a:xfrm>
          <a:prstGeom prst="rect">
            <a:avLst/>
          </a:prstGeom>
        </p:spPr>
      </p:pic>
      <p:pic>
        <p:nvPicPr>
          <p:cNvPr id="8" name="Picture 7" descr="Screen Shot 2018-06-12 at 15.52.21.png">
            <a:extLst>
              <a:ext uri="{FF2B5EF4-FFF2-40B4-BE49-F238E27FC236}">
                <a16:creationId xmlns:a16="http://schemas.microsoft.com/office/drawing/2014/main" id="{6E03767A-0B98-B54C-AE6A-705BFA6348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096" y="1195856"/>
            <a:ext cx="2459403" cy="4108951"/>
          </a:xfrm>
          <a:prstGeom prst="rect">
            <a:avLst/>
          </a:prstGeom>
        </p:spPr>
      </p:pic>
      <p:pic>
        <p:nvPicPr>
          <p:cNvPr id="9" name="Picture 8" descr="Screen Shot 2018-06-12 at 15.51.53.png">
            <a:extLst>
              <a:ext uri="{FF2B5EF4-FFF2-40B4-BE49-F238E27FC236}">
                <a16:creationId xmlns:a16="http://schemas.microsoft.com/office/drawing/2014/main" id="{EE1ED9D6-17EB-3E4C-8DD2-A39BAD8A2C47}"/>
              </a:ext>
            </a:extLst>
          </p:cNvPr>
          <p:cNvPicPr>
            <a:picLocks noChangeAspect="1"/>
          </p:cNvPicPr>
          <p:nvPr/>
        </p:nvPicPr>
        <p:blipFill rotWithShape="1">
          <a:blip r:embed="rId5">
            <a:extLst>
              <a:ext uri="{28A0092B-C50C-407E-A947-70E740481C1C}">
                <a14:useLocalDpi xmlns:a14="http://schemas.microsoft.com/office/drawing/2010/main" val="0"/>
              </a:ext>
            </a:extLst>
          </a:blip>
          <a:srcRect b="45416"/>
          <a:stretch/>
        </p:blipFill>
        <p:spPr>
          <a:xfrm>
            <a:off x="6592434" y="210667"/>
            <a:ext cx="2439469" cy="2213153"/>
          </a:xfrm>
          <a:prstGeom prst="rect">
            <a:avLst/>
          </a:prstGeom>
        </p:spPr>
      </p:pic>
      <p:pic>
        <p:nvPicPr>
          <p:cNvPr id="12" name="Picture 11">
            <a:extLst>
              <a:ext uri="{FF2B5EF4-FFF2-40B4-BE49-F238E27FC236}">
                <a16:creationId xmlns:a16="http://schemas.microsoft.com/office/drawing/2014/main" id="{ABB3DE17-C00F-3946-ABF2-72C41504DF51}"/>
              </a:ext>
            </a:extLst>
          </p:cNvPr>
          <p:cNvPicPr>
            <a:picLocks noChangeAspect="1"/>
          </p:cNvPicPr>
          <p:nvPr/>
        </p:nvPicPr>
        <p:blipFill>
          <a:blip r:embed="rId6"/>
          <a:stretch>
            <a:fillRect/>
          </a:stretch>
        </p:blipFill>
        <p:spPr>
          <a:xfrm>
            <a:off x="6106146" y="2123030"/>
            <a:ext cx="2453415" cy="4038575"/>
          </a:xfrm>
          <a:prstGeom prst="rect">
            <a:avLst/>
          </a:prstGeom>
        </p:spPr>
      </p:pic>
      <p:pic>
        <p:nvPicPr>
          <p:cNvPr id="10" name="Picture 9">
            <a:extLst>
              <a:ext uri="{FF2B5EF4-FFF2-40B4-BE49-F238E27FC236}">
                <a16:creationId xmlns:a16="http://schemas.microsoft.com/office/drawing/2014/main" id="{E944B852-FA31-094A-89CF-9017E68E5FF4}"/>
              </a:ext>
            </a:extLst>
          </p:cNvPr>
          <p:cNvPicPr>
            <a:picLocks noChangeAspect="1"/>
          </p:cNvPicPr>
          <p:nvPr/>
        </p:nvPicPr>
        <p:blipFill>
          <a:blip r:embed="rId7"/>
          <a:stretch>
            <a:fillRect/>
          </a:stretch>
        </p:blipFill>
        <p:spPr>
          <a:xfrm>
            <a:off x="3941089" y="1655235"/>
            <a:ext cx="2494414" cy="4038575"/>
          </a:xfrm>
          <a:prstGeom prst="rect">
            <a:avLst/>
          </a:prstGeom>
        </p:spPr>
      </p:pic>
    </p:spTree>
    <p:extLst>
      <p:ext uri="{BB962C8B-B14F-4D97-AF65-F5344CB8AC3E}">
        <p14:creationId xmlns:p14="http://schemas.microsoft.com/office/powerpoint/2010/main" val="3541032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92195B-B55B-1149-9A86-6CCE530BA518}"/>
              </a:ext>
            </a:extLst>
          </p:cNvPr>
          <p:cNvPicPr>
            <a:picLocks noChangeAspect="1"/>
          </p:cNvPicPr>
          <p:nvPr/>
        </p:nvPicPr>
        <p:blipFill rotWithShape="1">
          <a:blip r:embed="rId2"/>
          <a:srcRect t="4060" r="-5" b="5896"/>
          <a:stretch/>
        </p:blipFill>
        <p:spPr>
          <a:xfrm>
            <a:off x="-685799" y="-3809"/>
            <a:ext cx="9928860" cy="6858001"/>
          </a:xfrm>
          <a:prstGeom prst="rect">
            <a:avLst/>
          </a:prstGeom>
        </p:spPr>
      </p:pic>
      <p:pic>
        <p:nvPicPr>
          <p:cNvPr id="9" name="Picture 8">
            <a:extLst>
              <a:ext uri="{FF2B5EF4-FFF2-40B4-BE49-F238E27FC236}">
                <a16:creationId xmlns:a16="http://schemas.microsoft.com/office/drawing/2014/main" id="{CB607B98-7700-4DC9-8BE8-A876255F9C5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6875" r="11688"/>
          <a:stretch/>
        </p:blipFill>
        <p:spPr>
          <a:xfrm>
            <a:off x="-685799" y="0"/>
            <a:ext cx="9928860" cy="6858000"/>
          </a:xfrm>
          <a:prstGeom prst="rect">
            <a:avLst/>
          </a:prstGeom>
        </p:spPr>
      </p:pic>
    </p:spTree>
    <p:extLst>
      <p:ext uri="{BB962C8B-B14F-4D97-AF65-F5344CB8AC3E}">
        <p14:creationId xmlns:p14="http://schemas.microsoft.com/office/powerpoint/2010/main" val="988333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Show me the evidence!</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7" y="1370423"/>
            <a:ext cx="8891979" cy="1938992"/>
          </a:xfrm>
          <a:prstGeom prst="rect">
            <a:avLst/>
          </a:prstGeom>
          <a:noFill/>
        </p:spPr>
        <p:txBody>
          <a:bodyPr wrap="square" rtlCol="0">
            <a:spAutoFit/>
          </a:bodyPr>
          <a:lstStyle/>
          <a:p>
            <a:pPr algn="ctr"/>
            <a:r>
              <a:rPr lang="en-US" sz="2400" dirty="0"/>
              <a:t>In 2011 we introduced an early incarnation of the app to </a:t>
            </a:r>
            <a:r>
              <a:rPr lang="en-US" sz="2400" dirty="0" err="1"/>
              <a:t>Hinchingbrooke</a:t>
            </a:r>
            <a:r>
              <a:rPr lang="en-US" sz="2400" dirty="0"/>
              <a:t> following a devastating set of results. Our department achieved 57.1% A*-C. The app focused on generating skill based knowledge. As a by product, students were able to vocalize their needs using key terms from the app.</a:t>
            </a:r>
          </a:p>
        </p:txBody>
      </p:sp>
      <p:sp>
        <p:nvSpPr>
          <p:cNvPr id="7" name="TextBox 6">
            <a:extLst>
              <a:ext uri="{FF2B5EF4-FFF2-40B4-BE49-F238E27FC236}">
                <a16:creationId xmlns:a16="http://schemas.microsoft.com/office/drawing/2014/main" id="{5C0E16E7-C7DA-504A-AD55-19AF43D9231F}"/>
              </a:ext>
            </a:extLst>
          </p:cNvPr>
          <p:cNvSpPr txBox="1"/>
          <p:nvPr/>
        </p:nvSpPr>
        <p:spPr>
          <a:xfrm>
            <a:off x="119015" y="3548585"/>
            <a:ext cx="8891979" cy="1200329"/>
          </a:xfrm>
          <a:prstGeom prst="rect">
            <a:avLst/>
          </a:prstGeom>
          <a:noFill/>
        </p:spPr>
        <p:txBody>
          <a:bodyPr wrap="square" rtlCol="0">
            <a:spAutoFit/>
          </a:bodyPr>
          <a:lstStyle/>
          <a:p>
            <a:pPr algn="ctr"/>
            <a:r>
              <a:rPr lang="en-US" sz="2400" dirty="0"/>
              <a:t>The app proved to be a huge success with our students. It was a free resource that meant they could practice their </a:t>
            </a:r>
            <a:r>
              <a:rPr lang="en-US" sz="2400" dirty="0" err="1"/>
              <a:t>Maths</a:t>
            </a:r>
            <a:r>
              <a:rPr lang="en-US" sz="2400" dirty="0"/>
              <a:t> at any time and at their own pace.</a:t>
            </a:r>
          </a:p>
        </p:txBody>
      </p:sp>
      <p:sp>
        <p:nvSpPr>
          <p:cNvPr id="8" name="TextBox 7">
            <a:extLst>
              <a:ext uri="{FF2B5EF4-FFF2-40B4-BE49-F238E27FC236}">
                <a16:creationId xmlns:a16="http://schemas.microsoft.com/office/drawing/2014/main" id="{8DC4F2C1-D355-3F49-ADD4-71E548B26E6A}"/>
              </a:ext>
            </a:extLst>
          </p:cNvPr>
          <p:cNvSpPr txBox="1"/>
          <p:nvPr/>
        </p:nvSpPr>
        <p:spPr>
          <a:xfrm>
            <a:off x="119014" y="4900566"/>
            <a:ext cx="8891979" cy="830997"/>
          </a:xfrm>
          <a:prstGeom prst="rect">
            <a:avLst/>
          </a:prstGeom>
          <a:noFill/>
        </p:spPr>
        <p:txBody>
          <a:bodyPr wrap="square" rtlCol="0">
            <a:spAutoFit/>
          </a:bodyPr>
          <a:lstStyle/>
          <a:p>
            <a:pPr algn="ctr"/>
            <a:r>
              <a:rPr lang="en-US" sz="2400" dirty="0"/>
              <a:t>In 2012 our results jumped to 72.8% which was our highest set of results and have since continued to grow from strength to strength.</a:t>
            </a:r>
          </a:p>
        </p:txBody>
      </p:sp>
    </p:spTree>
    <p:extLst>
      <p:ext uri="{BB962C8B-B14F-4D97-AF65-F5344CB8AC3E}">
        <p14:creationId xmlns:p14="http://schemas.microsoft.com/office/powerpoint/2010/main" val="515181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F01B2B-0DD5-F949-B633-81FFC8C43B80}"/>
              </a:ext>
            </a:extLst>
          </p:cNvPr>
          <p:cNvPicPr>
            <a:picLocks noChangeAspect="1"/>
          </p:cNvPicPr>
          <p:nvPr/>
        </p:nvPicPr>
        <p:blipFill>
          <a:blip r:embed="rId2"/>
          <a:stretch>
            <a:fillRect/>
          </a:stretch>
        </p:blipFill>
        <p:spPr>
          <a:xfrm>
            <a:off x="0" y="0"/>
            <a:ext cx="9144000" cy="6858000"/>
          </a:xfrm>
          <a:prstGeom prst="rect">
            <a:avLst/>
          </a:prstGeom>
        </p:spPr>
      </p:pic>
      <p:pic>
        <p:nvPicPr>
          <p:cNvPr id="4" name="Picture 3">
            <a:extLst>
              <a:ext uri="{FF2B5EF4-FFF2-40B4-BE49-F238E27FC236}">
                <a16:creationId xmlns:a16="http://schemas.microsoft.com/office/drawing/2014/main" id="{E824F0C6-4658-1C4C-BECA-6A57400D16EE}"/>
              </a:ext>
            </a:extLst>
          </p:cNvPr>
          <p:cNvPicPr>
            <a:picLocks noChangeAspect="1"/>
          </p:cNvPicPr>
          <p:nvPr/>
        </p:nvPicPr>
        <p:blipFill>
          <a:blip r:embed="rId3"/>
          <a:stretch>
            <a:fillRect/>
          </a:stretch>
        </p:blipFill>
        <p:spPr>
          <a:xfrm>
            <a:off x="0" y="0"/>
            <a:ext cx="9144000" cy="3307157"/>
          </a:xfrm>
          <a:prstGeom prst="rect">
            <a:avLst/>
          </a:prstGeom>
        </p:spPr>
      </p:pic>
      <p:pic>
        <p:nvPicPr>
          <p:cNvPr id="5" name="Picture 4">
            <a:extLst>
              <a:ext uri="{FF2B5EF4-FFF2-40B4-BE49-F238E27FC236}">
                <a16:creationId xmlns:a16="http://schemas.microsoft.com/office/drawing/2014/main" id="{60F8AB8D-3DE5-E94E-B0F1-9C87029618A5}"/>
              </a:ext>
            </a:extLst>
          </p:cNvPr>
          <p:cNvPicPr>
            <a:picLocks noChangeAspect="1"/>
          </p:cNvPicPr>
          <p:nvPr/>
        </p:nvPicPr>
        <p:blipFill>
          <a:blip r:embed="rId4">
            <a:alphaModFix amt="15000"/>
          </a:blip>
          <a:stretch>
            <a:fillRect/>
          </a:stretch>
        </p:blipFill>
        <p:spPr>
          <a:xfrm>
            <a:off x="0" y="2796768"/>
            <a:ext cx="9144000" cy="4061232"/>
          </a:xfrm>
          <a:prstGeom prst="rect">
            <a:avLst/>
          </a:prstGeom>
        </p:spPr>
      </p:pic>
    </p:spTree>
    <p:extLst>
      <p:ext uri="{BB962C8B-B14F-4D97-AF65-F5344CB8AC3E}">
        <p14:creationId xmlns:p14="http://schemas.microsoft.com/office/powerpoint/2010/main" val="1049684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How do students login?</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7" y="1370423"/>
            <a:ext cx="8891979" cy="1200329"/>
          </a:xfrm>
          <a:prstGeom prst="rect">
            <a:avLst/>
          </a:prstGeom>
          <a:noFill/>
        </p:spPr>
        <p:txBody>
          <a:bodyPr wrap="square" rtlCol="0">
            <a:spAutoFit/>
          </a:bodyPr>
          <a:lstStyle/>
          <a:p>
            <a:pPr algn="ctr"/>
            <a:r>
              <a:rPr lang="en-US" sz="2400" dirty="0"/>
              <a:t>School ID: 22203</a:t>
            </a:r>
          </a:p>
          <a:p>
            <a:pPr algn="ctr"/>
            <a:r>
              <a:rPr lang="en-US" sz="2400" dirty="0"/>
              <a:t>Username: Surname followed by first initial</a:t>
            </a:r>
          </a:p>
          <a:p>
            <a:pPr algn="ctr"/>
            <a:r>
              <a:rPr lang="en-US" sz="2400" dirty="0"/>
              <a:t>Password: Please ask your teacher if you are unsure</a:t>
            </a:r>
          </a:p>
        </p:txBody>
      </p:sp>
    </p:spTree>
    <p:extLst>
      <p:ext uri="{BB962C8B-B14F-4D97-AF65-F5344CB8AC3E}">
        <p14:creationId xmlns:p14="http://schemas.microsoft.com/office/powerpoint/2010/main" val="2716794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How do we as parents fit in?</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7" y="1370423"/>
            <a:ext cx="8891979" cy="2677656"/>
          </a:xfrm>
          <a:prstGeom prst="rect">
            <a:avLst/>
          </a:prstGeom>
          <a:noFill/>
        </p:spPr>
        <p:txBody>
          <a:bodyPr wrap="square" rtlCol="0">
            <a:spAutoFit/>
          </a:bodyPr>
          <a:lstStyle/>
          <a:p>
            <a:pPr algn="ctr"/>
            <a:r>
              <a:rPr lang="en-US" sz="2400" dirty="0"/>
              <a:t>Encourage your son/daughter to use the app on </a:t>
            </a:r>
          </a:p>
          <a:p>
            <a:pPr algn="ctr"/>
            <a:r>
              <a:rPr lang="en-US" sz="2400" dirty="0"/>
              <a:t>top of any other homework.</a:t>
            </a:r>
          </a:p>
          <a:p>
            <a:pPr algn="ctr"/>
            <a:endParaRPr lang="en-US" sz="2400" dirty="0"/>
          </a:p>
          <a:p>
            <a:pPr algn="ctr"/>
            <a:r>
              <a:rPr lang="en-US" sz="2400" dirty="0"/>
              <a:t>Little and often is key to overall retention of information.</a:t>
            </a:r>
          </a:p>
          <a:p>
            <a:pPr algn="ctr"/>
            <a:endParaRPr lang="en-US" sz="2400" dirty="0"/>
          </a:p>
          <a:p>
            <a:pPr algn="ctr"/>
            <a:r>
              <a:rPr lang="en-US" sz="2400" dirty="0"/>
              <a:t>If you are teaching your son/daughter a particular skill, try and use the techniques shown in the videos/PowerPoints.</a:t>
            </a:r>
          </a:p>
        </p:txBody>
      </p:sp>
    </p:spTree>
    <p:extLst>
      <p:ext uri="{BB962C8B-B14F-4D97-AF65-F5344CB8AC3E}">
        <p14:creationId xmlns:p14="http://schemas.microsoft.com/office/powerpoint/2010/main" val="1961403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Content in more detail: </a:t>
            </a:r>
            <a:r>
              <a:rPr lang="en-US" sz="4400" b="1" u="sng" dirty="0" err="1"/>
              <a:t>Maths</a:t>
            </a:r>
            <a:endParaRPr lang="en-US" sz="4400" b="1" u="sng" dirty="0"/>
          </a:p>
        </p:txBody>
      </p:sp>
      <p:sp>
        <p:nvSpPr>
          <p:cNvPr id="5" name="TextBox 4">
            <a:extLst>
              <a:ext uri="{FF2B5EF4-FFF2-40B4-BE49-F238E27FC236}">
                <a16:creationId xmlns:a16="http://schemas.microsoft.com/office/drawing/2014/main" id="{82E695D3-8E79-1C49-9024-7AA842C2AB18}"/>
              </a:ext>
            </a:extLst>
          </p:cNvPr>
          <p:cNvSpPr txBox="1"/>
          <p:nvPr/>
        </p:nvSpPr>
        <p:spPr>
          <a:xfrm>
            <a:off x="126010" y="1713323"/>
            <a:ext cx="8891979" cy="4154984"/>
          </a:xfrm>
          <a:prstGeom prst="rect">
            <a:avLst/>
          </a:prstGeom>
          <a:noFill/>
        </p:spPr>
        <p:txBody>
          <a:bodyPr wrap="square" rtlCol="0">
            <a:spAutoFit/>
          </a:bodyPr>
          <a:lstStyle/>
          <a:p>
            <a:pPr algn="ctr"/>
            <a:r>
              <a:rPr lang="en-US" sz="2400" dirty="0"/>
              <a:t>Everything!!!!</a:t>
            </a:r>
          </a:p>
          <a:p>
            <a:pPr algn="ctr"/>
            <a:endParaRPr lang="en-US" sz="2400" dirty="0"/>
          </a:p>
          <a:p>
            <a:pPr algn="ctr"/>
            <a:r>
              <a:rPr lang="en-US" sz="2400" dirty="0"/>
              <a:t>All of the following strands are covered at both the higher and foundation tiers:</a:t>
            </a:r>
          </a:p>
          <a:p>
            <a:pPr algn="ctr"/>
            <a:endParaRPr lang="en-US" sz="2400" dirty="0"/>
          </a:p>
          <a:p>
            <a:pPr algn="ctr"/>
            <a:r>
              <a:rPr lang="en-US" sz="2400" dirty="0"/>
              <a:t>Number</a:t>
            </a:r>
          </a:p>
          <a:p>
            <a:pPr algn="ctr"/>
            <a:r>
              <a:rPr lang="en-US" sz="2400" dirty="0"/>
              <a:t>Algebra</a:t>
            </a:r>
          </a:p>
          <a:p>
            <a:pPr algn="ctr"/>
            <a:r>
              <a:rPr lang="en-US" sz="2400" dirty="0"/>
              <a:t>Ratio and proportion</a:t>
            </a:r>
          </a:p>
          <a:p>
            <a:pPr algn="ctr"/>
            <a:r>
              <a:rPr lang="en-US" sz="2400" dirty="0"/>
              <a:t>Geometry and measure</a:t>
            </a:r>
          </a:p>
          <a:p>
            <a:pPr algn="ctr"/>
            <a:r>
              <a:rPr lang="en-US" sz="2400" dirty="0"/>
              <a:t>Statistics</a:t>
            </a:r>
          </a:p>
          <a:p>
            <a:pPr algn="ctr"/>
            <a:r>
              <a:rPr lang="en-US" sz="2400" dirty="0"/>
              <a:t>Probability</a:t>
            </a:r>
          </a:p>
        </p:txBody>
      </p:sp>
      <p:sp>
        <p:nvSpPr>
          <p:cNvPr id="6" name="TextBox 5">
            <a:extLst>
              <a:ext uri="{FF2B5EF4-FFF2-40B4-BE49-F238E27FC236}">
                <a16:creationId xmlns:a16="http://schemas.microsoft.com/office/drawing/2014/main" id="{DE8ED07A-E0A6-F04C-9215-85A581F3C62B}"/>
              </a:ext>
            </a:extLst>
          </p:cNvPr>
          <p:cNvSpPr txBox="1"/>
          <p:nvPr/>
        </p:nvSpPr>
        <p:spPr>
          <a:xfrm>
            <a:off x="126010" y="1087544"/>
            <a:ext cx="8891979" cy="830997"/>
          </a:xfrm>
          <a:prstGeom prst="rect">
            <a:avLst/>
          </a:prstGeom>
          <a:noFill/>
        </p:spPr>
        <p:txBody>
          <a:bodyPr wrap="square" rtlCol="0">
            <a:spAutoFit/>
          </a:bodyPr>
          <a:lstStyle/>
          <a:p>
            <a:pPr algn="ctr"/>
            <a:r>
              <a:rPr lang="en-US" sz="2400" dirty="0">
                <a:solidFill>
                  <a:srgbClr val="FF0000"/>
                </a:solidFill>
              </a:rPr>
              <a:t>https://</a:t>
            </a:r>
            <a:r>
              <a:rPr lang="en-US" sz="2400" dirty="0" err="1">
                <a:solidFill>
                  <a:srgbClr val="FF0000"/>
                </a:solidFill>
              </a:rPr>
              <a:t>mathsapp.pixl.org.uk</a:t>
            </a:r>
            <a:endParaRPr lang="en-US" sz="2400" dirty="0">
              <a:solidFill>
                <a:srgbClr val="FF0000"/>
              </a:solidFill>
            </a:endParaRPr>
          </a:p>
          <a:p>
            <a:pPr algn="ctr"/>
            <a:endParaRPr lang="en-US" sz="2400" dirty="0">
              <a:solidFill>
                <a:srgbClr val="FF0000"/>
              </a:solidFill>
            </a:endParaRPr>
          </a:p>
        </p:txBody>
      </p:sp>
    </p:spTree>
    <p:extLst>
      <p:ext uri="{BB962C8B-B14F-4D97-AF65-F5344CB8AC3E}">
        <p14:creationId xmlns:p14="http://schemas.microsoft.com/office/powerpoint/2010/main" val="974136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Content in more detail: Literature</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5" y="1641896"/>
            <a:ext cx="8891979" cy="1200329"/>
          </a:xfrm>
          <a:prstGeom prst="rect">
            <a:avLst/>
          </a:prstGeom>
          <a:noFill/>
        </p:spPr>
        <p:txBody>
          <a:bodyPr wrap="square" rtlCol="0">
            <a:spAutoFit/>
          </a:bodyPr>
          <a:lstStyle/>
          <a:p>
            <a:pPr algn="ctr"/>
            <a:r>
              <a:rPr lang="en-US" sz="2400" dirty="0"/>
              <a:t>The following texts are covered within the app:</a:t>
            </a:r>
          </a:p>
          <a:p>
            <a:pPr algn="ctr"/>
            <a:endParaRPr lang="en-US" sz="2400" dirty="0"/>
          </a:p>
          <a:p>
            <a:pPr algn="ctr"/>
            <a:endParaRPr lang="en-US" sz="2400" dirty="0"/>
          </a:p>
        </p:txBody>
      </p:sp>
      <p:sp>
        <p:nvSpPr>
          <p:cNvPr id="2" name="Rectangle 1">
            <a:extLst>
              <a:ext uri="{FF2B5EF4-FFF2-40B4-BE49-F238E27FC236}">
                <a16:creationId xmlns:a16="http://schemas.microsoft.com/office/drawing/2014/main" id="{C148F293-F963-1E4B-B7C6-5F0B868D9860}"/>
              </a:ext>
            </a:extLst>
          </p:cNvPr>
          <p:cNvSpPr/>
          <p:nvPr/>
        </p:nvSpPr>
        <p:spPr>
          <a:xfrm>
            <a:off x="133004" y="2242061"/>
            <a:ext cx="4572000" cy="4524315"/>
          </a:xfrm>
          <a:prstGeom prst="rect">
            <a:avLst/>
          </a:prstGeom>
        </p:spPr>
        <p:txBody>
          <a:bodyPr>
            <a:spAutoFit/>
          </a:bodyPr>
          <a:lstStyle/>
          <a:p>
            <a:pPr algn="ctr"/>
            <a:r>
              <a:rPr lang="en-US" sz="2400" dirty="0"/>
              <a:t>Animal Farm</a:t>
            </a:r>
          </a:p>
          <a:p>
            <a:pPr algn="ctr"/>
            <a:r>
              <a:rPr lang="en-US" sz="2400" dirty="0"/>
              <a:t>Blood Brothers</a:t>
            </a:r>
          </a:p>
          <a:p>
            <a:pPr algn="ctr"/>
            <a:r>
              <a:rPr lang="en-US" sz="2400" dirty="0"/>
              <a:t>The Curious Incident of the Dog</a:t>
            </a:r>
          </a:p>
          <a:p>
            <a:pPr algn="ctr"/>
            <a:r>
              <a:rPr lang="en-US" sz="2400" dirty="0"/>
              <a:t>Frankenstein</a:t>
            </a:r>
          </a:p>
          <a:p>
            <a:pPr algn="ctr"/>
            <a:r>
              <a:rPr lang="en-US" sz="2400" dirty="0"/>
              <a:t>Great Expectations</a:t>
            </a:r>
          </a:p>
          <a:p>
            <a:pPr algn="ctr"/>
            <a:r>
              <a:rPr lang="en-US" sz="2400" dirty="0"/>
              <a:t>Henry V</a:t>
            </a:r>
          </a:p>
          <a:p>
            <a:pPr algn="ctr"/>
            <a:r>
              <a:rPr lang="en-US" sz="2400" dirty="0"/>
              <a:t>Heroes</a:t>
            </a:r>
          </a:p>
          <a:p>
            <a:pPr algn="ctr"/>
            <a:r>
              <a:rPr lang="en-US" sz="2400" dirty="0"/>
              <a:t>Hobson’s Choice</a:t>
            </a:r>
          </a:p>
          <a:p>
            <a:pPr algn="ctr"/>
            <a:r>
              <a:rPr lang="en-US" sz="2400" dirty="0"/>
              <a:t>Jane Eyre</a:t>
            </a:r>
          </a:p>
          <a:p>
            <a:pPr algn="ctr"/>
            <a:r>
              <a:rPr lang="en-US" sz="2400" dirty="0"/>
              <a:t>Jekyll and Hyde</a:t>
            </a:r>
          </a:p>
          <a:p>
            <a:pPr algn="ctr"/>
            <a:r>
              <a:rPr lang="en-US" sz="2400" dirty="0"/>
              <a:t>Journey’s End</a:t>
            </a:r>
          </a:p>
          <a:p>
            <a:pPr algn="ctr"/>
            <a:r>
              <a:rPr lang="en-US" sz="2400" dirty="0"/>
              <a:t>Julius Caesar</a:t>
            </a:r>
          </a:p>
        </p:txBody>
      </p:sp>
      <p:sp>
        <p:nvSpPr>
          <p:cNvPr id="6" name="Rectangle 5">
            <a:extLst>
              <a:ext uri="{FF2B5EF4-FFF2-40B4-BE49-F238E27FC236}">
                <a16:creationId xmlns:a16="http://schemas.microsoft.com/office/drawing/2014/main" id="{D0407779-FE30-8248-8CF7-D8453E3726B9}"/>
              </a:ext>
            </a:extLst>
          </p:cNvPr>
          <p:cNvSpPr/>
          <p:nvPr/>
        </p:nvSpPr>
        <p:spPr>
          <a:xfrm>
            <a:off x="4505498" y="2242061"/>
            <a:ext cx="4572000" cy="4524315"/>
          </a:xfrm>
          <a:prstGeom prst="rect">
            <a:avLst/>
          </a:prstGeom>
        </p:spPr>
        <p:txBody>
          <a:bodyPr>
            <a:spAutoFit/>
          </a:bodyPr>
          <a:lstStyle/>
          <a:p>
            <a:pPr algn="ctr"/>
            <a:r>
              <a:rPr lang="en-US" sz="2400" dirty="0"/>
              <a:t>Lord of the Flies</a:t>
            </a:r>
          </a:p>
          <a:p>
            <a:pPr algn="ctr"/>
            <a:r>
              <a:rPr lang="en-US" sz="2400" dirty="0"/>
              <a:t>Macbeth</a:t>
            </a:r>
          </a:p>
          <a:p>
            <a:pPr algn="ctr"/>
            <a:r>
              <a:rPr lang="en-US" sz="2400" dirty="0"/>
              <a:t>Much Ado About Nothing</a:t>
            </a:r>
          </a:p>
          <a:p>
            <a:pPr algn="ctr"/>
            <a:r>
              <a:rPr lang="en-US" sz="2400" dirty="0"/>
              <a:t>Never Let Me Go</a:t>
            </a:r>
          </a:p>
          <a:p>
            <a:pPr algn="ctr"/>
            <a:r>
              <a:rPr lang="en-US" sz="2400" dirty="0"/>
              <a:t>Othello</a:t>
            </a:r>
          </a:p>
          <a:p>
            <a:pPr algn="ctr"/>
            <a:r>
              <a:rPr lang="en-US" sz="2400" dirty="0"/>
              <a:t>Pride and Prejudice</a:t>
            </a:r>
          </a:p>
          <a:p>
            <a:pPr algn="ctr"/>
            <a:r>
              <a:rPr lang="en-US" sz="2400" dirty="0"/>
              <a:t>The History Boys</a:t>
            </a:r>
          </a:p>
          <a:p>
            <a:pPr algn="ctr"/>
            <a:r>
              <a:rPr lang="en-US" sz="2400" dirty="0"/>
              <a:t>The Merchant of Venice</a:t>
            </a:r>
          </a:p>
          <a:p>
            <a:pPr algn="ctr"/>
            <a:r>
              <a:rPr lang="en-US" sz="2400" dirty="0"/>
              <a:t>The Sign of Four</a:t>
            </a:r>
          </a:p>
          <a:p>
            <a:pPr algn="ctr"/>
            <a:r>
              <a:rPr lang="en-US" sz="2400" dirty="0"/>
              <a:t>The Tempest</a:t>
            </a:r>
          </a:p>
          <a:p>
            <a:pPr algn="ctr"/>
            <a:r>
              <a:rPr lang="en-US" sz="2400" dirty="0"/>
              <a:t>To Kill A Mockingbird</a:t>
            </a:r>
          </a:p>
          <a:p>
            <a:pPr algn="ctr"/>
            <a:r>
              <a:rPr lang="en-US" sz="2400" dirty="0"/>
              <a:t>And I have run out of space….</a:t>
            </a:r>
          </a:p>
        </p:txBody>
      </p:sp>
      <p:sp>
        <p:nvSpPr>
          <p:cNvPr id="7" name="TextBox 6">
            <a:extLst>
              <a:ext uri="{FF2B5EF4-FFF2-40B4-BE49-F238E27FC236}">
                <a16:creationId xmlns:a16="http://schemas.microsoft.com/office/drawing/2014/main" id="{5D2F8A0D-E7FC-684F-816F-AC01D3C6B5D2}"/>
              </a:ext>
            </a:extLst>
          </p:cNvPr>
          <p:cNvSpPr txBox="1"/>
          <p:nvPr/>
        </p:nvSpPr>
        <p:spPr>
          <a:xfrm>
            <a:off x="126010" y="1087544"/>
            <a:ext cx="8891979" cy="830997"/>
          </a:xfrm>
          <a:prstGeom prst="rect">
            <a:avLst/>
          </a:prstGeom>
          <a:noFill/>
        </p:spPr>
        <p:txBody>
          <a:bodyPr wrap="square" rtlCol="0">
            <a:spAutoFit/>
          </a:bodyPr>
          <a:lstStyle/>
          <a:p>
            <a:pPr algn="ctr"/>
            <a:r>
              <a:rPr lang="en-US" sz="2400" dirty="0">
                <a:solidFill>
                  <a:srgbClr val="FF0000"/>
                </a:solidFill>
              </a:rPr>
              <a:t>https://</a:t>
            </a:r>
            <a:r>
              <a:rPr lang="en-US" sz="2400" dirty="0" err="1">
                <a:solidFill>
                  <a:srgbClr val="FF0000"/>
                </a:solidFill>
              </a:rPr>
              <a:t>englishapp.pixl.org.uk</a:t>
            </a:r>
            <a:endParaRPr lang="en-US" sz="2400" dirty="0">
              <a:solidFill>
                <a:srgbClr val="FF0000"/>
              </a:solidFill>
            </a:endParaRPr>
          </a:p>
          <a:p>
            <a:pPr algn="ctr"/>
            <a:endParaRPr lang="en-US" sz="2400" dirty="0">
              <a:solidFill>
                <a:srgbClr val="FF0000"/>
              </a:solidFill>
            </a:endParaRPr>
          </a:p>
        </p:txBody>
      </p:sp>
    </p:spTree>
    <p:extLst>
      <p:ext uri="{BB962C8B-B14F-4D97-AF65-F5344CB8AC3E}">
        <p14:creationId xmlns:p14="http://schemas.microsoft.com/office/powerpoint/2010/main" val="2328426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Content in more detail: History</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5" y="1641896"/>
            <a:ext cx="8891979" cy="1569660"/>
          </a:xfrm>
          <a:prstGeom prst="rect">
            <a:avLst/>
          </a:prstGeom>
          <a:noFill/>
        </p:spPr>
        <p:txBody>
          <a:bodyPr wrap="square" rtlCol="0">
            <a:spAutoFit/>
          </a:bodyPr>
          <a:lstStyle/>
          <a:p>
            <a:pPr algn="ctr"/>
            <a:r>
              <a:rPr lang="en-US" sz="2400" dirty="0"/>
              <a:t>The following units have been filtered for our school and are available within the app:</a:t>
            </a:r>
          </a:p>
          <a:p>
            <a:pPr algn="ctr"/>
            <a:endParaRPr lang="en-US" sz="2400" dirty="0"/>
          </a:p>
          <a:p>
            <a:pPr algn="ctr"/>
            <a:endParaRPr lang="en-US" sz="2400" dirty="0"/>
          </a:p>
        </p:txBody>
      </p:sp>
      <p:sp>
        <p:nvSpPr>
          <p:cNvPr id="2" name="Rectangle 1">
            <a:extLst>
              <a:ext uri="{FF2B5EF4-FFF2-40B4-BE49-F238E27FC236}">
                <a16:creationId xmlns:a16="http://schemas.microsoft.com/office/drawing/2014/main" id="{C148F293-F963-1E4B-B7C6-5F0B868D9860}"/>
              </a:ext>
            </a:extLst>
          </p:cNvPr>
          <p:cNvSpPr/>
          <p:nvPr/>
        </p:nvSpPr>
        <p:spPr>
          <a:xfrm>
            <a:off x="133004" y="2905001"/>
            <a:ext cx="8877990" cy="1569660"/>
          </a:xfrm>
          <a:prstGeom prst="rect">
            <a:avLst/>
          </a:prstGeom>
        </p:spPr>
        <p:txBody>
          <a:bodyPr wrap="square">
            <a:spAutoFit/>
          </a:bodyPr>
          <a:lstStyle/>
          <a:p>
            <a:pPr algn="ctr"/>
            <a:r>
              <a:rPr lang="en-US" sz="2400" dirty="0"/>
              <a:t>Cold War</a:t>
            </a:r>
          </a:p>
          <a:p>
            <a:pPr algn="ctr"/>
            <a:r>
              <a:rPr lang="en-US" sz="2400" dirty="0"/>
              <a:t>Medicine</a:t>
            </a:r>
          </a:p>
          <a:p>
            <a:pPr algn="ctr"/>
            <a:r>
              <a:rPr lang="en-US" sz="2400" dirty="0"/>
              <a:t>Norman England</a:t>
            </a:r>
          </a:p>
          <a:p>
            <a:pPr algn="ctr"/>
            <a:r>
              <a:rPr lang="en-US" sz="2400" dirty="0"/>
              <a:t>Western Front</a:t>
            </a:r>
          </a:p>
        </p:txBody>
      </p:sp>
      <p:sp>
        <p:nvSpPr>
          <p:cNvPr id="7" name="TextBox 6">
            <a:extLst>
              <a:ext uri="{FF2B5EF4-FFF2-40B4-BE49-F238E27FC236}">
                <a16:creationId xmlns:a16="http://schemas.microsoft.com/office/drawing/2014/main" id="{5D2F8A0D-E7FC-684F-816F-AC01D3C6B5D2}"/>
              </a:ext>
            </a:extLst>
          </p:cNvPr>
          <p:cNvSpPr txBox="1"/>
          <p:nvPr/>
        </p:nvSpPr>
        <p:spPr>
          <a:xfrm>
            <a:off x="126010" y="1087544"/>
            <a:ext cx="8891979" cy="830997"/>
          </a:xfrm>
          <a:prstGeom prst="rect">
            <a:avLst/>
          </a:prstGeom>
          <a:noFill/>
        </p:spPr>
        <p:txBody>
          <a:bodyPr wrap="square" rtlCol="0">
            <a:spAutoFit/>
          </a:bodyPr>
          <a:lstStyle/>
          <a:p>
            <a:pPr algn="ctr"/>
            <a:r>
              <a:rPr lang="en-US" sz="2400" dirty="0">
                <a:solidFill>
                  <a:srgbClr val="FF0000"/>
                </a:solidFill>
              </a:rPr>
              <a:t>https://</a:t>
            </a:r>
            <a:r>
              <a:rPr lang="en-US" sz="2400" dirty="0" err="1">
                <a:solidFill>
                  <a:srgbClr val="FF0000"/>
                </a:solidFill>
              </a:rPr>
              <a:t>historyapp.pixl.org.uk</a:t>
            </a:r>
            <a:endParaRPr lang="en-US" sz="2400" dirty="0">
              <a:solidFill>
                <a:srgbClr val="FF0000"/>
              </a:solidFill>
            </a:endParaRPr>
          </a:p>
          <a:p>
            <a:pPr algn="ctr"/>
            <a:endParaRPr lang="en-US" sz="2400" dirty="0">
              <a:solidFill>
                <a:srgbClr val="FF0000"/>
              </a:solidFill>
            </a:endParaRPr>
          </a:p>
        </p:txBody>
      </p:sp>
    </p:spTree>
    <p:extLst>
      <p:ext uri="{BB962C8B-B14F-4D97-AF65-F5344CB8AC3E}">
        <p14:creationId xmlns:p14="http://schemas.microsoft.com/office/powerpoint/2010/main" val="2004384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Content in more detail: Geography</a:t>
            </a:r>
          </a:p>
        </p:txBody>
      </p:sp>
      <p:sp>
        <p:nvSpPr>
          <p:cNvPr id="5" name="TextBox 4">
            <a:extLst>
              <a:ext uri="{FF2B5EF4-FFF2-40B4-BE49-F238E27FC236}">
                <a16:creationId xmlns:a16="http://schemas.microsoft.com/office/drawing/2014/main" id="{82E695D3-8E79-1C49-9024-7AA842C2AB18}"/>
              </a:ext>
            </a:extLst>
          </p:cNvPr>
          <p:cNvSpPr txBox="1"/>
          <p:nvPr/>
        </p:nvSpPr>
        <p:spPr>
          <a:xfrm>
            <a:off x="119015" y="1641896"/>
            <a:ext cx="8891979" cy="1569660"/>
          </a:xfrm>
          <a:prstGeom prst="rect">
            <a:avLst/>
          </a:prstGeom>
          <a:noFill/>
        </p:spPr>
        <p:txBody>
          <a:bodyPr wrap="square" rtlCol="0">
            <a:spAutoFit/>
          </a:bodyPr>
          <a:lstStyle/>
          <a:p>
            <a:pPr algn="ctr"/>
            <a:r>
              <a:rPr lang="en-US" sz="2400" dirty="0"/>
              <a:t>The following units have been filtered for our school and are available within the app:</a:t>
            </a:r>
          </a:p>
          <a:p>
            <a:pPr algn="ctr"/>
            <a:endParaRPr lang="en-US" sz="2400" dirty="0"/>
          </a:p>
          <a:p>
            <a:pPr algn="ctr"/>
            <a:endParaRPr lang="en-US" sz="2400" dirty="0"/>
          </a:p>
        </p:txBody>
      </p:sp>
      <p:sp>
        <p:nvSpPr>
          <p:cNvPr id="2" name="Rectangle 1">
            <a:extLst>
              <a:ext uri="{FF2B5EF4-FFF2-40B4-BE49-F238E27FC236}">
                <a16:creationId xmlns:a16="http://schemas.microsoft.com/office/drawing/2014/main" id="{C148F293-F963-1E4B-B7C6-5F0B868D9860}"/>
              </a:ext>
            </a:extLst>
          </p:cNvPr>
          <p:cNvSpPr/>
          <p:nvPr/>
        </p:nvSpPr>
        <p:spPr>
          <a:xfrm>
            <a:off x="133004" y="2905001"/>
            <a:ext cx="8877990" cy="3785652"/>
          </a:xfrm>
          <a:prstGeom prst="rect">
            <a:avLst/>
          </a:prstGeom>
        </p:spPr>
        <p:txBody>
          <a:bodyPr wrap="square">
            <a:spAutoFit/>
          </a:bodyPr>
          <a:lstStyle/>
          <a:p>
            <a:pPr algn="ctr"/>
            <a:r>
              <a:rPr lang="en-US" sz="2400" dirty="0"/>
              <a:t>Climate Change</a:t>
            </a:r>
          </a:p>
          <a:p>
            <a:pPr algn="ctr"/>
            <a:r>
              <a:rPr lang="en-US" sz="2400" dirty="0"/>
              <a:t>Economic Change/Development</a:t>
            </a:r>
          </a:p>
          <a:p>
            <a:pPr algn="ctr"/>
            <a:r>
              <a:rPr lang="en-US" sz="2400" dirty="0"/>
              <a:t>Ecosystems</a:t>
            </a:r>
          </a:p>
          <a:p>
            <a:pPr algn="ctr"/>
            <a:r>
              <a:rPr lang="en-US" sz="2400" dirty="0"/>
              <a:t>Natural Hazards</a:t>
            </a:r>
          </a:p>
          <a:p>
            <a:pPr algn="ctr"/>
            <a:r>
              <a:rPr lang="en-US" sz="2400" dirty="0"/>
              <a:t>Weather Hazards</a:t>
            </a:r>
          </a:p>
          <a:p>
            <a:pPr algn="ctr"/>
            <a:r>
              <a:rPr lang="en-US" sz="2400" dirty="0"/>
              <a:t>Resources – Food</a:t>
            </a:r>
          </a:p>
          <a:p>
            <a:pPr algn="ctr"/>
            <a:r>
              <a:rPr lang="en-US" sz="2400" dirty="0"/>
              <a:t>Resources – Water</a:t>
            </a:r>
          </a:p>
          <a:p>
            <a:pPr algn="ctr"/>
            <a:r>
              <a:rPr lang="en-US" sz="2400" dirty="0"/>
              <a:t>UK Physical Landscapes – Coasts</a:t>
            </a:r>
          </a:p>
          <a:p>
            <a:pPr algn="ctr"/>
            <a:r>
              <a:rPr lang="en-US" sz="2400" dirty="0"/>
              <a:t>UK Physical Landscapes – River</a:t>
            </a:r>
          </a:p>
          <a:p>
            <a:pPr algn="ctr"/>
            <a:r>
              <a:rPr lang="en-US" sz="2400" dirty="0"/>
              <a:t>Urban</a:t>
            </a:r>
          </a:p>
        </p:txBody>
      </p:sp>
      <p:sp>
        <p:nvSpPr>
          <p:cNvPr id="7" name="TextBox 6">
            <a:extLst>
              <a:ext uri="{FF2B5EF4-FFF2-40B4-BE49-F238E27FC236}">
                <a16:creationId xmlns:a16="http://schemas.microsoft.com/office/drawing/2014/main" id="{5D2F8A0D-E7FC-684F-816F-AC01D3C6B5D2}"/>
              </a:ext>
            </a:extLst>
          </p:cNvPr>
          <p:cNvSpPr txBox="1"/>
          <p:nvPr/>
        </p:nvSpPr>
        <p:spPr>
          <a:xfrm>
            <a:off x="126010" y="1087544"/>
            <a:ext cx="8891979" cy="830997"/>
          </a:xfrm>
          <a:prstGeom prst="rect">
            <a:avLst/>
          </a:prstGeom>
          <a:noFill/>
        </p:spPr>
        <p:txBody>
          <a:bodyPr wrap="square" rtlCol="0">
            <a:spAutoFit/>
          </a:bodyPr>
          <a:lstStyle/>
          <a:p>
            <a:pPr algn="ctr"/>
            <a:r>
              <a:rPr lang="en-US" sz="2400" dirty="0">
                <a:solidFill>
                  <a:srgbClr val="FF0000"/>
                </a:solidFill>
              </a:rPr>
              <a:t>https://</a:t>
            </a:r>
            <a:r>
              <a:rPr lang="en-US" sz="2400" dirty="0" err="1">
                <a:solidFill>
                  <a:srgbClr val="FF0000"/>
                </a:solidFill>
              </a:rPr>
              <a:t>geographyapp.pixl.org.uk</a:t>
            </a:r>
            <a:endParaRPr lang="en-US" sz="2400" dirty="0">
              <a:solidFill>
                <a:srgbClr val="FF0000"/>
              </a:solidFill>
            </a:endParaRPr>
          </a:p>
          <a:p>
            <a:pPr algn="ctr"/>
            <a:endParaRPr lang="en-US" sz="2400" dirty="0">
              <a:solidFill>
                <a:srgbClr val="FF0000"/>
              </a:solidFill>
            </a:endParaRPr>
          </a:p>
        </p:txBody>
      </p:sp>
    </p:spTree>
    <p:extLst>
      <p:ext uri="{BB962C8B-B14F-4D97-AF65-F5344CB8AC3E}">
        <p14:creationId xmlns:p14="http://schemas.microsoft.com/office/powerpoint/2010/main" val="1044959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B6A1E1-336E-AF4D-B7A2-DF45CB6B8FB9}"/>
              </a:ext>
            </a:extLst>
          </p:cNvPr>
          <p:cNvPicPr>
            <a:picLocks noChangeAspect="1"/>
          </p:cNvPicPr>
          <p:nvPr/>
        </p:nvPicPr>
        <p:blipFill>
          <a:blip r:embed="rId2">
            <a:alphaModFix amt="15000"/>
          </a:blip>
          <a:stretch>
            <a:fillRect/>
          </a:stretch>
        </p:blipFill>
        <p:spPr>
          <a:xfrm>
            <a:off x="0" y="2796768"/>
            <a:ext cx="9144000" cy="4061232"/>
          </a:xfrm>
          <a:prstGeom prst="rect">
            <a:avLst/>
          </a:prstGeom>
        </p:spPr>
      </p:pic>
      <p:sp>
        <p:nvSpPr>
          <p:cNvPr id="4" name="TextBox 3">
            <a:extLst>
              <a:ext uri="{FF2B5EF4-FFF2-40B4-BE49-F238E27FC236}">
                <a16:creationId xmlns:a16="http://schemas.microsoft.com/office/drawing/2014/main" id="{ED585780-7BBA-0C49-972E-0536A232465F}"/>
              </a:ext>
            </a:extLst>
          </p:cNvPr>
          <p:cNvSpPr txBox="1"/>
          <p:nvPr/>
        </p:nvSpPr>
        <p:spPr>
          <a:xfrm>
            <a:off x="119016" y="272530"/>
            <a:ext cx="8891979" cy="769441"/>
          </a:xfrm>
          <a:prstGeom prst="rect">
            <a:avLst/>
          </a:prstGeom>
          <a:noFill/>
        </p:spPr>
        <p:txBody>
          <a:bodyPr wrap="square" rtlCol="0">
            <a:spAutoFit/>
          </a:bodyPr>
          <a:lstStyle/>
          <a:p>
            <a:pPr algn="ctr"/>
            <a:r>
              <a:rPr lang="en-US" sz="4400" b="1" u="sng" dirty="0"/>
              <a:t>Content in more detail: Vocabulary</a:t>
            </a:r>
          </a:p>
        </p:txBody>
      </p:sp>
      <p:sp>
        <p:nvSpPr>
          <p:cNvPr id="2" name="Rectangle 1">
            <a:extLst>
              <a:ext uri="{FF2B5EF4-FFF2-40B4-BE49-F238E27FC236}">
                <a16:creationId xmlns:a16="http://schemas.microsoft.com/office/drawing/2014/main" id="{C148F293-F963-1E4B-B7C6-5F0B868D9860}"/>
              </a:ext>
            </a:extLst>
          </p:cNvPr>
          <p:cNvSpPr/>
          <p:nvPr/>
        </p:nvSpPr>
        <p:spPr>
          <a:xfrm>
            <a:off x="133004" y="1918541"/>
            <a:ext cx="8877990" cy="1938992"/>
          </a:xfrm>
          <a:prstGeom prst="rect">
            <a:avLst/>
          </a:prstGeom>
        </p:spPr>
        <p:txBody>
          <a:bodyPr wrap="square">
            <a:spAutoFit/>
          </a:bodyPr>
          <a:lstStyle/>
          <a:p>
            <a:pPr algn="ctr"/>
            <a:r>
              <a:rPr lang="en-US" sz="2400" dirty="0"/>
              <a:t>General vocabulary building blocks</a:t>
            </a:r>
          </a:p>
          <a:p>
            <a:pPr algn="ctr"/>
            <a:r>
              <a:rPr lang="en-US" sz="2400" dirty="0"/>
              <a:t>Words for…</a:t>
            </a:r>
          </a:p>
          <a:p>
            <a:pPr algn="ctr"/>
            <a:r>
              <a:rPr lang="en-US" sz="2400" dirty="0"/>
              <a:t>Command words </a:t>
            </a:r>
          </a:p>
          <a:p>
            <a:pPr algn="ctr"/>
            <a:r>
              <a:rPr lang="en-US" sz="2400" dirty="0"/>
              <a:t>Subject specific words</a:t>
            </a:r>
          </a:p>
          <a:p>
            <a:pPr algn="ctr"/>
            <a:endParaRPr lang="en-US" sz="2400" dirty="0"/>
          </a:p>
        </p:txBody>
      </p:sp>
      <p:sp>
        <p:nvSpPr>
          <p:cNvPr id="7" name="TextBox 6">
            <a:extLst>
              <a:ext uri="{FF2B5EF4-FFF2-40B4-BE49-F238E27FC236}">
                <a16:creationId xmlns:a16="http://schemas.microsoft.com/office/drawing/2014/main" id="{5D2F8A0D-E7FC-684F-816F-AC01D3C6B5D2}"/>
              </a:ext>
            </a:extLst>
          </p:cNvPr>
          <p:cNvSpPr txBox="1"/>
          <p:nvPr/>
        </p:nvSpPr>
        <p:spPr>
          <a:xfrm>
            <a:off x="126010" y="1087544"/>
            <a:ext cx="8891979" cy="830997"/>
          </a:xfrm>
          <a:prstGeom prst="rect">
            <a:avLst/>
          </a:prstGeom>
          <a:noFill/>
        </p:spPr>
        <p:txBody>
          <a:bodyPr wrap="square" rtlCol="0">
            <a:spAutoFit/>
          </a:bodyPr>
          <a:lstStyle/>
          <a:p>
            <a:pPr algn="ctr"/>
            <a:r>
              <a:rPr lang="en-US" sz="2400" dirty="0">
                <a:solidFill>
                  <a:srgbClr val="FF0000"/>
                </a:solidFill>
              </a:rPr>
              <a:t>https://</a:t>
            </a:r>
            <a:r>
              <a:rPr lang="en-US" sz="2400" dirty="0" err="1">
                <a:solidFill>
                  <a:srgbClr val="FF0000"/>
                </a:solidFill>
              </a:rPr>
              <a:t>vocab.pixl.org.uk</a:t>
            </a:r>
            <a:endParaRPr lang="en-US" sz="2400" dirty="0">
              <a:solidFill>
                <a:srgbClr val="FF0000"/>
              </a:solidFill>
            </a:endParaRPr>
          </a:p>
          <a:p>
            <a:pPr algn="ctr"/>
            <a:endParaRPr lang="en-US" sz="2400" dirty="0">
              <a:solidFill>
                <a:srgbClr val="FF0000"/>
              </a:solidFill>
            </a:endParaRPr>
          </a:p>
        </p:txBody>
      </p:sp>
    </p:spTree>
    <p:extLst>
      <p:ext uri="{BB962C8B-B14F-4D97-AF65-F5344CB8AC3E}">
        <p14:creationId xmlns:p14="http://schemas.microsoft.com/office/powerpoint/2010/main" val="14333007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634</Words>
  <Application>Microsoft Macintosh PowerPoint</Application>
  <PresentationFormat>On-screen Show (4:3)</PresentationFormat>
  <Paragraphs>103</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PiXL Apps For Success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PiXL Apps For Success</dc:title>
  <dc:creator>WoodfineM</dc:creator>
  <cp:lastModifiedBy>WoodfineM</cp:lastModifiedBy>
  <cp:revision>4</cp:revision>
  <dcterms:created xsi:type="dcterms:W3CDTF">2019-02-04T23:33:04Z</dcterms:created>
  <dcterms:modified xsi:type="dcterms:W3CDTF">2019-11-07T10:42:27Z</dcterms:modified>
</cp:coreProperties>
</file>