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18"/>
  </p:notesMasterIdLst>
  <p:handoutMasterIdLst>
    <p:handoutMasterId r:id="rId19"/>
  </p:handoutMasterIdLst>
  <p:sldIdLst>
    <p:sldId id="257" r:id="rId2"/>
    <p:sldId id="258" r:id="rId3"/>
    <p:sldId id="266" r:id="rId4"/>
    <p:sldId id="275" r:id="rId5"/>
    <p:sldId id="274" r:id="rId6"/>
    <p:sldId id="267" r:id="rId7"/>
    <p:sldId id="271" r:id="rId8"/>
    <p:sldId id="276" r:id="rId9"/>
    <p:sldId id="268" r:id="rId10"/>
    <p:sldId id="269" r:id="rId11"/>
    <p:sldId id="270" r:id="rId12"/>
    <p:sldId id="272" r:id="rId13"/>
    <p:sldId id="278" r:id="rId14"/>
    <p:sldId id="279" r:id="rId15"/>
    <p:sldId id="277" r:id="rId16"/>
    <p:sldId id="280" r:id="rId17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47" autoAdjust="0"/>
    <p:restoredTop sz="94660"/>
  </p:normalViewPr>
  <p:slideViewPr>
    <p:cSldViewPr snapToGrid="0">
      <p:cViewPr varScale="1">
        <p:scale>
          <a:sx n="57" d="100"/>
          <a:sy n="57" d="100"/>
        </p:scale>
        <p:origin x="96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7C697E-2F36-44C9-9A92-E64488295846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116413-2604-456D-9A19-5867C68CC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3507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22364B-AF66-4475-923C-E45128D748AE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0838B-D7C8-4682-9B53-6AD1E9ED4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486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png"/><Relationship Id="rId4" Type="http://schemas.openxmlformats.org/officeDocument/2006/relationships/oleObject" Target="../embeddings/oleObject2.bin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Hinch Bac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411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9897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332656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403" y="16288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025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582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"/>
          <p:cNvGraphicFramePr>
            <a:graphicFrameLocks noChangeAspect="1"/>
          </p:cNvGraphicFramePr>
          <p:nvPr/>
        </p:nvGraphicFramePr>
        <p:xfrm>
          <a:off x="-29633" y="0"/>
          <a:ext cx="12192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2" name="Image" r:id="rId4" imgW="12190476" imgH="9142857" progId="Photoshop.Image.13">
                  <p:embed/>
                </p:oleObj>
              </mc:Choice>
              <mc:Fallback>
                <p:oleObj name="Image" r:id="rId4" imgW="12190476" imgH="9142857" progId="Photoshop.Image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9633" y="0"/>
                        <a:ext cx="12192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en-US" sz="4400">
                <a:solidFill>
                  <a:schemeClr val="tx2"/>
                </a:solidFill>
              </a:rPr>
              <a:t>Click to add title</a:t>
            </a:r>
            <a:endParaRPr lang="en-GB" sz="4400">
              <a:solidFill>
                <a:schemeClr val="tx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9058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142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536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45457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0723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22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725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-29633" y="0"/>
          <a:ext cx="12192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9" name="Image" r:id="rId13" imgW="12190476" imgH="9142857" progId="Photoshop.Image.13">
                  <p:embed/>
                </p:oleObj>
              </mc:Choice>
              <mc:Fallback>
                <p:oleObj name="Image" r:id="rId13" imgW="12190476" imgH="9142857" progId="Photoshop.Image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9633" y="0"/>
                        <a:ext cx="12192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Title 1"/>
          <p:cNvSpPr txBox="1">
            <a:spLocks/>
          </p:cNvSpPr>
          <p:nvPr/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defRPr/>
            </a:pPr>
            <a:endParaRPr lang="en-GB" sz="4400" dirty="0">
              <a:solidFill>
                <a:schemeClr val="tx2"/>
              </a:solidFill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2697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anose="020B0600070205080204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anose="020B0600070205080204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anose="020B0600070205080204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anose="020B0600070205080204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1585680" y="3339932"/>
            <a:ext cx="601216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n-GB" sz="4800" b="1" dirty="0">
              <a:latin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1054" y="3878541"/>
            <a:ext cx="72614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KS4 Success Evening</a:t>
            </a:r>
          </a:p>
          <a:p>
            <a:pPr algn="ctr"/>
            <a:r>
              <a:rPr lang="en-GB" sz="3200" b="1" dirty="0"/>
              <a:t>Mrs C Olsen</a:t>
            </a:r>
          </a:p>
          <a:p>
            <a:pPr algn="ctr"/>
            <a:r>
              <a:rPr lang="en-GB" sz="3200" b="1" dirty="0"/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1231155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Science options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071" y="1332965"/>
            <a:ext cx="11066928" cy="4525963"/>
          </a:xfrm>
        </p:spPr>
        <p:txBody>
          <a:bodyPr/>
          <a:lstStyle/>
          <a:p>
            <a:r>
              <a:rPr lang="en-GB" dirty="0"/>
              <a:t>All students are taking AQA GCSE Science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dirty="0"/>
              <a:t>Exam dates: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9C7A426-C2F1-4E58-A465-17A8072188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603214"/>
              </p:ext>
            </p:extLst>
          </p:nvPr>
        </p:nvGraphicFramePr>
        <p:xfrm>
          <a:off x="1314548" y="3101095"/>
          <a:ext cx="8127999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1124763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10397881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7338313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Subject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Paper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Paper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293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Biology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12</a:t>
                      </a:r>
                      <a:r>
                        <a:rPr lang="en-GB" sz="2400" baseline="30000" dirty="0">
                          <a:solidFill>
                            <a:sysClr val="windowText" lastClr="000000"/>
                          </a:solidFill>
                        </a:rPr>
                        <a:t>th</a:t>
                      </a:r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 May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r>
                        <a:rPr lang="en-GB" sz="2400" baseline="30000" dirty="0">
                          <a:solidFill>
                            <a:sysClr val="windowText" lastClr="000000"/>
                          </a:solidFill>
                        </a:rPr>
                        <a:t>st</a:t>
                      </a:r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 June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6013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Chemistry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14</a:t>
                      </a:r>
                      <a:r>
                        <a:rPr lang="en-GB" sz="2400" baseline="30000" dirty="0">
                          <a:solidFill>
                            <a:sysClr val="windowText" lastClr="000000"/>
                          </a:solidFill>
                        </a:rPr>
                        <a:t>th</a:t>
                      </a:r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10</a:t>
                      </a:r>
                      <a:r>
                        <a:rPr lang="en-GB" sz="2400" baseline="30000" dirty="0">
                          <a:solidFill>
                            <a:sysClr val="windowText" lastClr="000000"/>
                          </a:solidFill>
                        </a:rPr>
                        <a:t>th</a:t>
                      </a:r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 June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6433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Physics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20</a:t>
                      </a:r>
                      <a:r>
                        <a:rPr lang="en-GB" sz="2400" baseline="30000" dirty="0">
                          <a:solidFill>
                            <a:sysClr val="windowText" lastClr="000000"/>
                          </a:solidFill>
                        </a:rPr>
                        <a:t>th</a:t>
                      </a:r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12</a:t>
                      </a:r>
                      <a:r>
                        <a:rPr lang="en-GB" sz="2400" baseline="30000" dirty="0">
                          <a:solidFill>
                            <a:sysClr val="windowText" lastClr="000000"/>
                          </a:solidFill>
                        </a:rPr>
                        <a:t>th</a:t>
                      </a:r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 June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6507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Before ½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After!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40699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5926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26064"/>
            <a:ext cx="10972800" cy="1143000"/>
          </a:xfrm>
        </p:spPr>
        <p:txBody>
          <a:bodyPr/>
          <a:lstStyle/>
          <a:p>
            <a:r>
              <a:rPr lang="en-GB" dirty="0"/>
              <a:t>Exam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339" y="2087704"/>
            <a:ext cx="11066928" cy="4142670"/>
          </a:xfrm>
        </p:spPr>
        <p:txBody>
          <a:bodyPr/>
          <a:lstStyle/>
          <a:p>
            <a:r>
              <a:rPr lang="en-GB" dirty="0"/>
              <a:t>All Combined (Trilogy) papers are 1hr 15mins.</a:t>
            </a:r>
          </a:p>
          <a:p>
            <a:r>
              <a:rPr lang="en-GB" dirty="0"/>
              <a:t>All Triple papers are 1hr 45mins.</a:t>
            </a:r>
          </a:p>
          <a:p>
            <a:r>
              <a:rPr lang="en-GB" dirty="0"/>
              <a:t>All papers have particular units assigned to them.</a:t>
            </a:r>
          </a:p>
          <a:p>
            <a:r>
              <a:rPr lang="en-GB" dirty="0"/>
              <a:t>Details of the content can be found in the course specification.</a:t>
            </a:r>
          </a:p>
        </p:txBody>
      </p:sp>
    </p:spTree>
    <p:extLst>
      <p:ext uri="{BB962C8B-B14F-4D97-AF65-F5344CB8AC3E}">
        <p14:creationId xmlns:p14="http://schemas.microsoft.com/office/powerpoint/2010/main" val="3431139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ED2EF-E09B-4FA0-8276-24BC0B286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138" y="244521"/>
            <a:ext cx="10972800" cy="989368"/>
          </a:xfrm>
        </p:spPr>
        <p:txBody>
          <a:bodyPr/>
          <a:lstStyle/>
          <a:p>
            <a:r>
              <a:rPr lang="en-GB" dirty="0"/>
              <a:t>Exam content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9848987-8D24-4D62-95C2-DE10DF6CD8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7370376"/>
              </p:ext>
            </p:extLst>
          </p:nvPr>
        </p:nvGraphicFramePr>
        <p:xfrm>
          <a:off x="719138" y="1366092"/>
          <a:ext cx="10986858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8125">
                  <a:extLst>
                    <a:ext uri="{9D8B030D-6E8A-4147-A177-3AD203B41FA5}">
                      <a16:colId xmlns:a16="http://schemas.microsoft.com/office/drawing/2014/main" val="1005027782"/>
                    </a:ext>
                  </a:extLst>
                </a:gridCol>
                <a:gridCol w="1013552">
                  <a:extLst>
                    <a:ext uri="{9D8B030D-6E8A-4147-A177-3AD203B41FA5}">
                      <a16:colId xmlns:a16="http://schemas.microsoft.com/office/drawing/2014/main" val="3838764380"/>
                    </a:ext>
                  </a:extLst>
                </a:gridCol>
                <a:gridCol w="8585181">
                  <a:extLst>
                    <a:ext uri="{9D8B030D-6E8A-4147-A177-3AD203B41FA5}">
                      <a16:colId xmlns:a16="http://schemas.microsoft.com/office/drawing/2014/main" val="25363017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Paper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Content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67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Biology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Cell Biology; </a:t>
                      </a:r>
                      <a:r>
                        <a:rPr lang="en-US" sz="2000" dirty="0" err="1"/>
                        <a:t>Organisation</a:t>
                      </a:r>
                      <a:r>
                        <a:rPr lang="en-US" sz="2000" dirty="0"/>
                        <a:t>; Infection and response; and Bioenergetics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28740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Biology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Homeostasis and response; Inheritance, variation and evolution; and Ecology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2254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Chemistry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Atomic structure and the periodic table; Bonding, structure, and the properties of matter; Quantitative chemistry; Chemical changes; and Energy changes.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87477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Chemistry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The rate and extent of chemical change; Organic chemistry; Chemical analysis; Chemistry of the atmosphere; and Using resources. 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5044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Physics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Energy; Electricity; Particle model of matter; and Atomic structure.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9310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Physics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Forces; Waves; and Magnetism and electromagnetism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58956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8321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Calculators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All of the Science papers have a</a:t>
            </a:r>
          </a:p>
          <a:p>
            <a:pPr marL="0" indent="0">
              <a:buNone/>
            </a:pPr>
            <a:r>
              <a:rPr lang="en-GB" dirty="0"/>
              <a:t>Mathematical aspect to them. </a:t>
            </a:r>
          </a:p>
          <a:p>
            <a:endParaRPr lang="en-GB" dirty="0"/>
          </a:p>
          <a:p>
            <a:r>
              <a:rPr lang="en-GB" dirty="0"/>
              <a:t>All students need one and they need to</a:t>
            </a:r>
          </a:p>
          <a:p>
            <a:pPr marL="0" indent="0">
              <a:buNone/>
            </a:pPr>
            <a:r>
              <a:rPr lang="en-GB" dirty="0"/>
              <a:t>   have it in school</a:t>
            </a:r>
          </a:p>
          <a:p>
            <a:r>
              <a:rPr lang="en-GB" dirty="0">
                <a:solidFill>
                  <a:srgbClr val="FF0000"/>
                </a:solidFill>
              </a:rPr>
              <a:t>Casio fx-83GT PLUS</a:t>
            </a:r>
            <a:endParaRPr lang="en-GB" dirty="0"/>
          </a:p>
          <a:p>
            <a:r>
              <a:rPr lang="en-GB" dirty="0"/>
              <a:t>Get one now so they can practice using it.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F57AC6-218E-4183-8535-05ADCD3233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0996" y="904156"/>
            <a:ext cx="2631601" cy="46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75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162986"/>
            <a:ext cx="10972800" cy="1143000"/>
          </a:xfrm>
        </p:spPr>
        <p:txBody>
          <a:bodyPr/>
          <a:lstStyle/>
          <a:p>
            <a:r>
              <a:rPr lang="en-GB" dirty="0"/>
              <a:t>Learn the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871" y="1256897"/>
            <a:ext cx="11341864" cy="4748346"/>
          </a:xfrm>
        </p:spPr>
        <p:txBody>
          <a:bodyPr/>
          <a:lstStyle/>
          <a:p>
            <a:r>
              <a:rPr lang="en-GB" dirty="0"/>
              <a:t>At this stage students should be preparing themselves by learning the required content for the 3 subjects. </a:t>
            </a:r>
          </a:p>
          <a:p>
            <a:pPr marL="0" indent="0">
              <a:buNone/>
            </a:pPr>
            <a:endParaRPr lang="en-GB" sz="2000" dirty="0"/>
          </a:p>
          <a:p>
            <a:pPr lvl="1"/>
            <a:r>
              <a:rPr lang="en-GB" dirty="0"/>
              <a:t>Mind maps</a:t>
            </a:r>
          </a:p>
          <a:p>
            <a:pPr lvl="1"/>
            <a:r>
              <a:rPr lang="en-GB" dirty="0"/>
              <a:t>Fact cards</a:t>
            </a:r>
          </a:p>
          <a:p>
            <a:pPr lvl="1"/>
            <a:r>
              <a:rPr lang="en-GB" dirty="0"/>
              <a:t>Summary notes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dirty="0"/>
              <a:t>But please remember, creating these is not the end of the story!  Students must review their notes repeatedly.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899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162986"/>
            <a:ext cx="10972800" cy="1143000"/>
          </a:xfrm>
        </p:spPr>
        <p:txBody>
          <a:bodyPr/>
          <a:lstStyle/>
          <a:p>
            <a:r>
              <a:rPr lang="en-GB" dirty="0"/>
              <a:t>Learn the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09" y="1305986"/>
            <a:ext cx="12023188" cy="5149025"/>
          </a:xfrm>
        </p:spPr>
        <p:txBody>
          <a:bodyPr/>
          <a:lstStyle/>
          <a:p>
            <a:r>
              <a:rPr lang="en-GB" dirty="0"/>
              <a:t>2 sessions of revision time per week on each subject. </a:t>
            </a:r>
          </a:p>
          <a:p>
            <a:r>
              <a:rPr lang="en-GB" dirty="0"/>
              <a:t>Triple maybe more.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r>
              <a:rPr lang="en-GB" dirty="0"/>
              <a:t>When, in a review session, the student </a:t>
            </a:r>
            <a:r>
              <a:rPr lang="en-GB" b="1" dirty="0"/>
              <a:t>can</a:t>
            </a:r>
            <a:r>
              <a:rPr lang="en-GB" dirty="0"/>
              <a:t> recall all the information in the notes, it is time to start applying their knowledge.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1148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775C3-7A9D-4238-86E2-709E1092A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3" y="233505"/>
            <a:ext cx="10972800" cy="1143000"/>
          </a:xfrm>
        </p:spPr>
        <p:txBody>
          <a:bodyPr/>
          <a:lstStyle/>
          <a:p>
            <a:r>
              <a:rPr lang="en-GB" dirty="0"/>
              <a:t>Required </a:t>
            </a:r>
            <a:r>
              <a:rPr lang="en-GB" dirty="0" err="1"/>
              <a:t>practicals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B3BA5-CD78-44A9-A6BC-FEBF51446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403" y="1376505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All three Sciences have a set of required </a:t>
            </a:r>
            <a:r>
              <a:rPr lang="en-GB" dirty="0" err="1"/>
              <a:t>practicals</a:t>
            </a:r>
            <a:r>
              <a:rPr lang="en-GB" dirty="0"/>
              <a:t> which the students should have a good working knowledge of.</a:t>
            </a:r>
          </a:p>
          <a:p>
            <a:pPr marL="0" indent="0">
              <a:buNone/>
            </a:pPr>
            <a:r>
              <a:rPr lang="en-GB" dirty="0"/>
              <a:t>They should be able to answer questions such as:</a:t>
            </a:r>
          </a:p>
          <a:p>
            <a:r>
              <a:rPr lang="en-GB" dirty="0"/>
              <a:t>What are the variables in this investigation?</a:t>
            </a:r>
          </a:p>
          <a:p>
            <a:r>
              <a:rPr lang="en-GB" dirty="0"/>
              <a:t>What is the method for this investigation?</a:t>
            </a:r>
          </a:p>
          <a:p>
            <a:r>
              <a:rPr lang="en-GB" dirty="0"/>
              <a:t>What sources of error might there be for this investigation?</a:t>
            </a:r>
          </a:p>
          <a:p>
            <a:r>
              <a:rPr lang="en-GB" dirty="0"/>
              <a:t>What is the expected result for this investigation?</a:t>
            </a:r>
          </a:p>
        </p:txBody>
      </p:sp>
    </p:spTree>
    <p:extLst>
      <p:ext uri="{BB962C8B-B14F-4D97-AF65-F5344CB8AC3E}">
        <p14:creationId xmlns:p14="http://schemas.microsoft.com/office/powerpoint/2010/main" val="2129153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Past Exam Paper questions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These can be a really useful </a:t>
            </a:r>
            <a:r>
              <a:rPr lang="en-GB" b="1" dirty="0"/>
              <a:t>after</a:t>
            </a:r>
            <a:r>
              <a:rPr lang="en-GB" dirty="0"/>
              <a:t> the knowledge has been learned.</a:t>
            </a:r>
          </a:p>
          <a:p>
            <a:endParaRPr lang="en-GB" dirty="0"/>
          </a:p>
          <a:p>
            <a:r>
              <a:rPr lang="en-GB" dirty="0"/>
              <a:t>They can be used in a variety of ways:</a:t>
            </a:r>
          </a:p>
          <a:p>
            <a:pPr lvl="1"/>
            <a:r>
              <a:rPr lang="en-GB" dirty="0"/>
              <a:t>As a test of knowledge</a:t>
            </a:r>
          </a:p>
          <a:p>
            <a:pPr lvl="1"/>
            <a:r>
              <a:rPr lang="en-GB" dirty="0"/>
              <a:t>As a review of knowledge</a:t>
            </a:r>
          </a:p>
          <a:p>
            <a:pPr lvl="1"/>
            <a:r>
              <a:rPr lang="en-GB" dirty="0"/>
              <a:t>As an exam technique refiner</a:t>
            </a:r>
          </a:p>
        </p:txBody>
      </p:sp>
    </p:spTree>
    <p:extLst>
      <p:ext uri="{BB962C8B-B14F-4D97-AF65-F5344CB8AC3E}">
        <p14:creationId xmlns:p14="http://schemas.microsoft.com/office/powerpoint/2010/main" val="2947765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Past Exam Paper questions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These can be found on the AQA website.</a:t>
            </a:r>
          </a:p>
          <a:p>
            <a:endParaRPr lang="en-GB" dirty="0"/>
          </a:p>
          <a:p>
            <a:r>
              <a:rPr lang="en-GB" dirty="0"/>
              <a:t>Google AQA, then follow the links through;</a:t>
            </a:r>
          </a:p>
          <a:p>
            <a:pPr lvl="1"/>
            <a:r>
              <a:rPr lang="en-GB" dirty="0"/>
              <a:t>Subjects</a:t>
            </a:r>
          </a:p>
          <a:p>
            <a:pPr lvl="1"/>
            <a:r>
              <a:rPr lang="en-GB" dirty="0"/>
              <a:t>Science</a:t>
            </a:r>
          </a:p>
          <a:p>
            <a:pPr lvl="1"/>
            <a:r>
              <a:rPr lang="en-GB" dirty="0"/>
              <a:t>GCSE</a:t>
            </a:r>
          </a:p>
          <a:p>
            <a:pPr lvl="1"/>
            <a:r>
              <a:rPr lang="en-GB" dirty="0"/>
              <a:t>Either Trilogy or the subject</a:t>
            </a:r>
          </a:p>
          <a:p>
            <a:pPr lvl="1"/>
            <a:r>
              <a:rPr lang="en-GB" dirty="0"/>
              <a:t>Assessment resources</a:t>
            </a:r>
          </a:p>
          <a:p>
            <a:pPr lvl="1"/>
            <a:endParaRPr lang="en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386E34-3027-4586-8719-7D27921B0FEA}"/>
              </a:ext>
            </a:extLst>
          </p:cNvPr>
          <p:cNvSpPr txBox="1"/>
          <p:nvPr/>
        </p:nvSpPr>
        <p:spPr>
          <a:xfrm>
            <a:off x="7502323" y="3739305"/>
            <a:ext cx="3970273" cy="193899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Here you will find the specimen papers with mark schemes provided by the exam board for help with preparing students.</a:t>
            </a:r>
          </a:p>
        </p:txBody>
      </p:sp>
    </p:spTree>
    <p:extLst>
      <p:ext uri="{BB962C8B-B14F-4D97-AF65-F5344CB8AC3E}">
        <p14:creationId xmlns:p14="http://schemas.microsoft.com/office/powerpoint/2010/main" val="562413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0"/>
            <a:ext cx="10972800" cy="1143000"/>
          </a:xfrm>
        </p:spPr>
        <p:txBody>
          <a:bodyPr/>
          <a:lstStyle/>
          <a:p>
            <a:r>
              <a:rPr lang="en-GB" dirty="0"/>
              <a:t>Other resources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403" y="1243210"/>
            <a:ext cx="10972800" cy="4525963"/>
          </a:xfrm>
        </p:spPr>
        <p:txBody>
          <a:bodyPr/>
          <a:lstStyle/>
          <a:p>
            <a:r>
              <a:rPr lang="en-GB" dirty="0"/>
              <a:t>CGP revision guides are very good revision guides and they are the ones we use in school.</a:t>
            </a:r>
          </a:p>
          <a:p>
            <a:r>
              <a:rPr lang="en-GB" dirty="0"/>
              <a:t>PLCs which are on Doddle</a:t>
            </a:r>
          </a:p>
          <a:p>
            <a:r>
              <a:rPr lang="en-GB" dirty="0"/>
              <a:t>Mobile phone apps can be used to revise.</a:t>
            </a:r>
          </a:p>
          <a:p>
            <a:r>
              <a:rPr lang="en-GB" dirty="0" err="1"/>
              <a:t>Kerboodle</a:t>
            </a:r>
            <a:r>
              <a:rPr lang="en-GB" dirty="0"/>
              <a:t> text book and revision resources are available to all GCSE students:  </a:t>
            </a:r>
          </a:p>
          <a:p>
            <a:pPr lvl="1"/>
            <a:r>
              <a:rPr lang="en-GB" dirty="0"/>
              <a:t>Username, </a:t>
            </a:r>
            <a:r>
              <a:rPr lang="en-GB" dirty="0" err="1"/>
              <a:t>eg</a:t>
            </a:r>
            <a:r>
              <a:rPr lang="en-GB" dirty="0"/>
              <a:t> </a:t>
            </a:r>
            <a:r>
              <a:rPr lang="en-GB" dirty="0" err="1"/>
              <a:t>colsen</a:t>
            </a:r>
            <a:endParaRPr lang="en-GB" dirty="0"/>
          </a:p>
          <a:p>
            <a:pPr lvl="1"/>
            <a:r>
              <a:rPr lang="en-GB" dirty="0"/>
              <a:t>Password, the same</a:t>
            </a:r>
          </a:p>
          <a:p>
            <a:pPr lvl="1"/>
            <a:r>
              <a:rPr lang="en-GB" dirty="0"/>
              <a:t>Institution code </a:t>
            </a:r>
            <a:r>
              <a:rPr lang="en-GB" dirty="0">
                <a:solidFill>
                  <a:srgbClr val="00B0F0"/>
                </a:solidFill>
              </a:rPr>
              <a:t>gxz1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5216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282" y="0"/>
            <a:ext cx="10972800" cy="1143000"/>
          </a:xfrm>
        </p:spPr>
        <p:txBody>
          <a:bodyPr/>
          <a:lstStyle/>
          <a:p>
            <a:r>
              <a:rPr lang="en-GB" dirty="0"/>
              <a:t>Other resources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535" y="1318250"/>
            <a:ext cx="10972800" cy="4525963"/>
          </a:xfrm>
        </p:spPr>
        <p:txBody>
          <a:bodyPr/>
          <a:lstStyle/>
          <a:p>
            <a:r>
              <a:rPr lang="en-GB" dirty="0"/>
              <a:t>https://www.senecalearning.com/</a:t>
            </a:r>
          </a:p>
          <a:p>
            <a:r>
              <a:rPr lang="en-GB" dirty="0"/>
              <a:t>https://www.physicsandmathstutor.com/</a:t>
            </a:r>
          </a:p>
          <a:p>
            <a:r>
              <a:rPr lang="en-GB" dirty="0"/>
              <a:t>www.bbc.co.uk/bitesize</a:t>
            </a:r>
          </a:p>
          <a:p>
            <a:r>
              <a:rPr lang="en-GB" dirty="0"/>
              <a:t>www.doddlelearn.co.uk has resources specific to our revision program in lessons.</a:t>
            </a:r>
          </a:p>
          <a:p>
            <a:r>
              <a:rPr lang="en-GB" dirty="0"/>
              <a:t>YouTube; in particular “free science lessons” which are excellent for short, sharp reviews and summaries of the required </a:t>
            </a:r>
            <a:r>
              <a:rPr lang="en-GB" dirty="0" err="1"/>
              <a:t>practicals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7462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082D9-110A-4339-BF86-AEB935A2A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CBBFF-EA35-4AF8-BCC1-6838D4ECF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Learn the equations. Last year, paper 1 contained 34 marks which students could only access if they knew their equations. The sooner they start, the better.</a:t>
            </a:r>
          </a:p>
          <a:p>
            <a:pPr marL="514350" indent="-514350">
              <a:buAutoNum type="arabicPeriod"/>
            </a:pPr>
            <a:r>
              <a:rPr lang="en-GB" dirty="0"/>
              <a:t>Follow the “six steps to answer equations” and write out their workings in </a:t>
            </a:r>
            <a:r>
              <a:rPr lang="en-GB" dirty="0" err="1"/>
              <a:t>full.This</a:t>
            </a:r>
            <a:r>
              <a:rPr lang="en-GB" dirty="0"/>
              <a:t> method is designed to ensure they get as many marks as possible even if they can’t fully answer the question.</a:t>
            </a:r>
          </a:p>
          <a:p>
            <a:pPr marL="514350" indent="-514350">
              <a:buAutoNum type="arabicPeriod"/>
            </a:pPr>
            <a:r>
              <a:rPr lang="en-GB" dirty="0"/>
              <a:t>Use their calculator for all mathematical working out!</a:t>
            </a:r>
          </a:p>
        </p:txBody>
      </p:sp>
    </p:spTree>
    <p:extLst>
      <p:ext uri="{BB962C8B-B14F-4D97-AF65-F5344CB8AC3E}">
        <p14:creationId xmlns:p14="http://schemas.microsoft.com/office/powerpoint/2010/main" val="3618582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64307-1CF0-4A01-B191-67DD06AEC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43CEE-4546-4BEE-8913-8DB1BCBBF0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Learn the key words! Create a glossary or find one on Doddle and learn the definitions.</a:t>
            </a:r>
          </a:p>
          <a:p>
            <a:r>
              <a:rPr lang="en-GB" dirty="0"/>
              <a:t>Learn the key calculations for Biology: calculating percentage change, magnification calculations, areas of shapes.</a:t>
            </a:r>
          </a:p>
          <a:p>
            <a:r>
              <a:rPr lang="en-GB" dirty="0"/>
              <a:t>Be confident in describing data on a graph, which means “say what you see…”. Expand that to explain why the data, looks like it does …</a:t>
            </a:r>
          </a:p>
        </p:txBody>
      </p:sp>
    </p:spTree>
    <p:extLst>
      <p:ext uri="{BB962C8B-B14F-4D97-AF65-F5344CB8AC3E}">
        <p14:creationId xmlns:p14="http://schemas.microsoft.com/office/powerpoint/2010/main" val="1233723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E5CA6-0ECD-424A-9280-B06D2F9CF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3" y="0"/>
            <a:ext cx="10972800" cy="1143000"/>
          </a:xfrm>
        </p:spPr>
        <p:txBody>
          <a:bodyPr/>
          <a:lstStyle/>
          <a:p>
            <a:r>
              <a:rPr lang="en-GB" dirty="0"/>
              <a:t>Chemistry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4FEDB-2040-4473-9237-2B2C4B207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029" y="1309623"/>
            <a:ext cx="10972800" cy="4525963"/>
          </a:xfrm>
        </p:spPr>
        <p:txBody>
          <a:bodyPr/>
          <a:lstStyle/>
          <a:p>
            <a:r>
              <a:rPr lang="en-GB" dirty="0"/>
              <a:t>Students will be given a periodic table in the exam. They need to know the properties of Group 1, 7 and 0. They need to know what the atomic and mass numbers mean and how to use them.</a:t>
            </a:r>
          </a:p>
          <a:p>
            <a:r>
              <a:rPr lang="en-GB" dirty="0"/>
              <a:t>Students should know how to produce dot and cross diagrams to represent atomic structure.</a:t>
            </a:r>
          </a:p>
          <a:p>
            <a:r>
              <a:rPr lang="en-GB" dirty="0"/>
              <a:t>Students should know how to calculate rate of reaction.</a:t>
            </a:r>
          </a:p>
        </p:txBody>
      </p:sp>
    </p:spTree>
    <p:extLst>
      <p:ext uri="{BB962C8B-B14F-4D97-AF65-F5344CB8AC3E}">
        <p14:creationId xmlns:p14="http://schemas.microsoft.com/office/powerpoint/2010/main" val="3882116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-109185"/>
            <a:ext cx="10972800" cy="1143000"/>
          </a:xfrm>
        </p:spPr>
        <p:txBody>
          <a:bodyPr/>
          <a:lstStyle/>
          <a:p>
            <a:r>
              <a:rPr lang="en-GB" dirty="0"/>
              <a:t>Final point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202" y="780427"/>
            <a:ext cx="11942285" cy="4525963"/>
          </a:xfrm>
        </p:spPr>
        <p:txBody>
          <a:bodyPr/>
          <a:lstStyle/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1)     </a:t>
            </a:r>
            <a:r>
              <a:rPr lang="en-GB" sz="1800"/>
              <a:t>   </a:t>
            </a:r>
            <a:r>
              <a:rPr lang="en-GB" sz="2100"/>
              <a:t>Find </a:t>
            </a:r>
            <a:r>
              <a:rPr lang="en-GB" sz="2100" dirty="0"/>
              <a:t>a space with no distractions</a:t>
            </a:r>
          </a:p>
          <a:p>
            <a:pPr marL="0" indent="0">
              <a:buNone/>
            </a:pPr>
            <a:r>
              <a:rPr lang="en-GB" sz="2100" dirty="0"/>
              <a:t>2)      Choose a topic – ideally based on analysis of strengths and weaknesses (pick a weak one)</a:t>
            </a:r>
          </a:p>
          <a:p>
            <a:pPr marL="0" indent="0">
              <a:buNone/>
            </a:pPr>
            <a:r>
              <a:rPr lang="en-GB" sz="2100" dirty="0"/>
              <a:t>3)      Read the spec for that topic to give an overview</a:t>
            </a:r>
          </a:p>
          <a:p>
            <a:pPr marL="0" indent="0">
              <a:buNone/>
            </a:pPr>
            <a:r>
              <a:rPr lang="en-GB" sz="2100" dirty="0"/>
              <a:t>4)      Watch a ‘free science lesson’ video on YouTube to get in the right frame of mind</a:t>
            </a:r>
          </a:p>
          <a:p>
            <a:pPr marL="722313" indent="-722313">
              <a:buNone/>
            </a:pPr>
            <a:r>
              <a:rPr lang="en-GB" sz="2100" dirty="0"/>
              <a:t>5)      Find the appropriate bank of questions on Physics and Maths Tutor . com and try 2 or 3 questions</a:t>
            </a:r>
          </a:p>
          <a:p>
            <a:pPr marL="0" indent="0">
              <a:buNone/>
            </a:pPr>
            <a:r>
              <a:rPr lang="en-GB" sz="2100" dirty="0"/>
              <a:t>6)      Mark the questions</a:t>
            </a:r>
          </a:p>
          <a:p>
            <a:pPr marL="0" indent="0">
              <a:buNone/>
            </a:pPr>
            <a:r>
              <a:rPr lang="en-GB" sz="2100" dirty="0"/>
              <a:t>7)      Maybe watch a different vid (primrose kitten for example)</a:t>
            </a:r>
          </a:p>
          <a:p>
            <a:pPr marL="0" indent="0">
              <a:buNone/>
            </a:pPr>
            <a:r>
              <a:rPr lang="en-GB" sz="2100" dirty="0"/>
              <a:t>8)      Find different questions (same topic)</a:t>
            </a:r>
          </a:p>
          <a:p>
            <a:pPr marL="0" indent="0">
              <a:buNone/>
            </a:pPr>
            <a:r>
              <a:rPr lang="en-GB" sz="2100" dirty="0"/>
              <a:t>9)      Mark again</a:t>
            </a:r>
          </a:p>
          <a:p>
            <a:pPr marL="631825" indent="-631825">
              <a:buNone/>
            </a:pPr>
            <a:r>
              <a:rPr lang="en-GB" sz="2100" dirty="0"/>
              <a:t>10)   Stop – Feeling confident about having done enough for one evening is key – This is why writing  notes for hours on end is counter-productive.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755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inchingbrooke PP template_no_dots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inchingbrooke PP template_no_dots" id="{ACB0D684-9D0E-43DA-BD01-A10A66CE8865}" vid="{343228CC-3609-4743-96AC-2500AAA78DF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1758</TotalTime>
  <Words>836</Words>
  <Application>Microsoft Office PowerPoint</Application>
  <PresentationFormat>Widescreen</PresentationFormat>
  <Paragraphs>135</Paragraphs>
  <Slides>16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Hinchingbrooke PP template_no_dots</vt:lpstr>
      <vt:lpstr>Image</vt:lpstr>
      <vt:lpstr>PowerPoint Presentation</vt:lpstr>
      <vt:lpstr>Science options</vt:lpstr>
      <vt:lpstr>Exam Content</vt:lpstr>
      <vt:lpstr>Exam content</vt:lpstr>
      <vt:lpstr>Calculators</vt:lpstr>
      <vt:lpstr>Learn the Content</vt:lpstr>
      <vt:lpstr>Learn the Content</vt:lpstr>
      <vt:lpstr>Required practicals</vt:lpstr>
      <vt:lpstr>Past Exam Paper questions </vt:lpstr>
      <vt:lpstr>Past Exam Paper questions </vt:lpstr>
      <vt:lpstr>Other resources </vt:lpstr>
      <vt:lpstr>Other resources </vt:lpstr>
      <vt:lpstr>Physics</vt:lpstr>
      <vt:lpstr>Biology</vt:lpstr>
      <vt:lpstr>Chemistry</vt:lpstr>
      <vt:lpstr>Final point …</vt:lpstr>
    </vt:vector>
  </TitlesOfParts>
  <Company>Hinchingbrooke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NightingaleA</dc:creator>
  <cp:lastModifiedBy>SmithD</cp:lastModifiedBy>
  <cp:revision>99</cp:revision>
  <cp:lastPrinted>2016-11-28T19:06:46Z</cp:lastPrinted>
  <dcterms:created xsi:type="dcterms:W3CDTF">2014-09-15T11:59:23Z</dcterms:created>
  <dcterms:modified xsi:type="dcterms:W3CDTF">2019-11-08T13:40:51Z</dcterms:modified>
</cp:coreProperties>
</file>