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ppt/revisionInfo.xml" ContentType="application/vnd.ms-powerpoint.revisioninfo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2"/>
  </p:notesMasterIdLst>
  <p:sldIdLst>
    <p:sldId id="281" r:id="rId2"/>
    <p:sldId id="268" r:id="rId3"/>
    <p:sldId id="290" r:id="rId4"/>
    <p:sldId id="271" r:id="rId5"/>
    <p:sldId id="283" r:id="rId6"/>
    <p:sldId id="282" r:id="rId7"/>
    <p:sldId id="269" r:id="rId8"/>
    <p:sldId id="270" r:id="rId9"/>
    <p:sldId id="275" r:id="rId10"/>
    <p:sldId id="287" r:id="rId11"/>
    <p:sldId id="288" r:id="rId12"/>
    <p:sldId id="256" r:id="rId13"/>
    <p:sldId id="262" r:id="rId14"/>
    <p:sldId id="292" r:id="rId15"/>
    <p:sldId id="291" r:id="rId16"/>
    <p:sldId id="274" r:id="rId17"/>
    <p:sldId id="279" r:id="rId18"/>
    <p:sldId id="289" r:id="rId19"/>
    <p:sldId id="284" r:id="rId20"/>
    <p:sldId id="280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09AF"/>
    <a:srgbClr val="9602BE"/>
    <a:srgbClr val="9966FF"/>
    <a:srgbClr val="9999FF"/>
    <a:srgbClr val="05D0EB"/>
    <a:srgbClr val="03B4BD"/>
    <a:srgbClr val="1C8D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D704EE-AE9C-47CD-9B79-5EF297C5A759}" v="5" dt="2022-09-21T07:32:38.194"/>
    <p1510:client id="{E58005A4-B864-16E3-03E4-45C5E3383A51}" v="4" dt="2022-09-27T15:40:40.69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53"/>
    <p:restoredTop sz="94648"/>
  </p:normalViewPr>
  <p:slideViewPr>
    <p:cSldViewPr snapToGrid="0">
      <p:cViewPr varScale="1">
        <p:scale>
          <a:sx n="77" d="100"/>
          <a:sy n="77" d="100"/>
        </p:scale>
        <p:origin x="96" y="6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336384-B762-4155-99D8-828314EE9BF9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13F496-3292-4AD0-88CB-DD415592D6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612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B1D6D3-264C-4F38-B50A-28415F8A3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D92F1-9510-478E-9739-7AA97BAF75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83041"/>
            <a:ext cx="10515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7172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6D0797-A8EC-43B8-A398-6A0A9D125C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9C3470-257E-4F89-BA12-795F961B4CCC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9D16FA-1188-4EEF-9890-DF7B9A4AA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F5116E-27DC-43FE-B5D1-91CF95FA78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6457EA3-BAC0-4287-AD45-C90688A1FF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378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DC879B-6F9B-6ED4-902D-1C854DECB8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377768-43CC-96F9-B7DF-639F07B078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204428-3C04-4C71-B036-0F12DC5A3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CD7B4-028D-4915-8299-FC32F2A3FE37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EFDA29-D99B-605A-11E5-E1CEF28E0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67FC93-D75E-275A-3213-54441C2C6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6187C-3B8E-4CBA-AFC2-8DB48C9C7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988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3">
            <a:extLst>
              <a:ext uri="{FF2B5EF4-FFF2-40B4-BE49-F238E27FC236}">
                <a16:creationId xmlns:a16="http://schemas.microsoft.com/office/drawing/2014/main" id="{5C76D0F0-B168-4BB0-9E3B-675796CF6FCB}"/>
              </a:ext>
            </a:extLst>
          </p:cNvPr>
          <p:cNvSpPr txBox="1"/>
          <p:nvPr userDrawn="1"/>
        </p:nvSpPr>
        <p:spPr>
          <a:xfrm>
            <a:off x="0" y="247361"/>
            <a:ext cx="12192000" cy="584200"/>
          </a:xfrm>
          <a:prstGeom prst="rect">
            <a:avLst/>
          </a:prstGeom>
          <a:solidFill>
            <a:srgbClr val="C092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932BF0-6E04-40FC-A3C7-140E44A45189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saturation sat="82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706487" y="304222"/>
            <a:ext cx="2374821" cy="64008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799B0F-63FE-4BB1-AF26-0795E9F6B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3550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EED535-73CB-4BFD-B0A2-EB658F4A46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F58EA4-90DD-479A-A489-ED7CB12DAC61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78534" y="0"/>
            <a:ext cx="559666" cy="685800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2331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9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B733BE4-39AB-4334-93E0-0D074FA26A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5498" y="2093631"/>
            <a:ext cx="6762496" cy="3325724"/>
          </a:xfrm>
          <a:prstGeom prst="rect">
            <a:avLst/>
          </a:prstGeom>
          <a:ln w="19050">
            <a:noFill/>
          </a:ln>
          <a:effectLst>
            <a:softEdge rad="635000"/>
          </a:effectLst>
        </p:spPr>
      </p:pic>
      <p:pic>
        <p:nvPicPr>
          <p:cNvPr id="1027" name="Picture 1">
            <a:extLst>
              <a:ext uri="{FF2B5EF4-FFF2-40B4-BE49-F238E27FC236}">
                <a16:creationId xmlns:a16="http://schemas.microsoft.com/office/drawing/2014/main" id="{D0D79278-21A1-4EF1-8D19-511B81851B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2409" y="5586717"/>
            <a:ext cx="7282070" cy="123146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906C593-D7A3-9E40-9393-2805B34F4451}"/>
              </a:ext>
            </a:extLst>
          </p:cNvPr>
          <p:cNvSpPr txBox="1"/>
          <p:nvPr/>
        </p:nvSpPr>
        <p:spPr>
          <a:xfrm>
            <a:off x="3444536" y="1242874"/>
            <a:ext cx="59569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We Are Hinchingbrooke</a:t>
            </a:r>
          </a:p>
        </p:txBody>
      </p:sp>
    </p:spTree>
    <p:extLst>
      <p:ext uri="{BB962C8B-B14F-4D97-AF65-F5344CB8AC3E}">
        <p14:creationId xmlns:p14="http://schemas.microsoft.com/office/powerpoint/2010/main" val="15984404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F3A98B-6282-4949-9DEF-BC7221D2C5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5400" i="1" dirty="0">
                <a:solidFill>
                  <a:srgbClr val="FF0000"/>
                </a:solidFill>
                <a:cs typeface="Calibri" panose="020F0502020204030204"/>
              </a:rPr>
              <a:t>ADD YEAR 7 PHOTO FROM FIRE DRILL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FF48115-2370-4263-703F-434580268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x_A675E159-B7F9-4DD0-A814-1F2A5A0DEA50" descr="5d95b866-0fae-41f8-ac7a-6ae9ed21fb89.JPG">
            <a:extLst>
              <a:ext uri="{FF2B5EF4-FFF2-40B4-BE49-F238E27FC236}">
                <a16:creationId xmlns:a16="http://schemas.microsoft.com/office/drawing/2014/main" id="{12568383-A3C2-9497-E8F7-9285369DA7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9524" y="0"/>
            <a:ext cx="12617890" cy="7689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5613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1" name="Rectangle 308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3" name="Rectangle 308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5" name="Rectangle 308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x_C09EFD47-525F-47EE-9844-D33B96D647FB" descr="IMG_4369.jpg">
            <a:extLst>
              <a:ext uri="{FF2B5EF4-FFF2-40B4-BE49-F238E27FC236}">
                <a16:creationId xmlns:a16="http://schemas.microsoft.com/office/drawing/2014/main" id="{5E24F9B1-38FF-04A2-5128-7F8B82FBB7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30"/>
          <a:stretch/>
        </p:blipFill>
        <p:spPr bwMode="auto">
          <a:xfrm>
            <a:off x="457200" y="457200"/>
            <a:ext cx="112776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87863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C9E6B-A24D-4023-9BC6-08A548FD9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874" y="-159622"/>
            <a:ext cx="10515600" cy="1325563"/>
          </a:xfrm>
        </p:spPr>
        <p:txBody>
          <a:bodyPr/>
          <a:lstStyle/>
          <a:p>
            <a:pPr algn="ctr"/>
            <a:r>
              <a:rPr lang="en-US" b="1" dirty="0">
                <a:cs typeface="Calibri Light"/>
              </a:rPr>
              <a:t>HBK Meet the Tutors Event 2022!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F51A78-3D97-E75E-BE7E-B45447680C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400" dirty="0">
                <a:solidFill>
                  <a:srgbClr val="201F1E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1.	</a:t>
            </a:r>
            <a:r>
              <a:rPr lang="en-GB" sz="4400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SEND and ‘Basecamp’ </a:t>
            </a:r>
            <a:r>
              <a:rPr lang="en-GB" sz="4400" dirty="0">
                <a:solidFill>
                  <a:srgbClr val="201F1E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 Mrs Harris and Mr Parker</a:t>
            </a:r>
            <a:endParaRPr lang="en-GB" sz="4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400" dirty="0">
                <a:solidFill>
                  <a:srgbClr val="201F1E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2.	</a:t>
            </a:r>
            <a:r>
              <a:rPr lang="en-GB" sz="4400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Attendance</a:t>
            </a:r>
            <a:r>
              <a:rPr lang="en-GB" sz="4400" dirty="0">
                <a:solidFill>
                  <a:srgbClr val="201F1E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- Mrs </a:t>
            </a:r>
            <a:r>
              <a:rPr lang="en-GB" sz="4400" dirty="0" err="1">
                <a:solidFill>
                  <a:srgbClr val="201F1E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Benjafield</a:t>
            </a:r>
            <a:endParaRPr lang="en-GB" sz="4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400" dirty="0">
                <a:solidFill>
                  <a:srgbClr val="201F1E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3.	</a:t>
            </a:r>
            <a:r>
              <a:rPr lang="en-GB" sz="4400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Teaching and Learning </a:t>
            </a:r>
            <a:r>
              <a:rPr lang="en-GB" sz="4400" dirty="0">
                <a:solidFill>
                  <a:srgbClr val="201F1E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 Mrs </a:t>
            </a:r>
            <a:r>
              <a:rPr lang="en-GB" sz="4400" dirty="0" err="1">
                <a:solidFill>
                  <a:srgbClr val="201F1E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Solvar-Isida</a:t>
            </a:r>
            <a:endParaRPr lang="en-GB" sz="4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400" dirty="0">
                <a:solidFill>
                  <a:srgbClr val="201F1E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4.	</a:t>
            </a:r>
            <a:r>
              <a:rPr lang="en-GB" sz="4400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Start of Year 7 </a:t>
            </a:r>
            <a:r>
              <a:rPr lang="en-GB" sz="4400" dirty="0">
                <a:solidFill>
                  <a:srgbClr val="201F1E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 Mr Milner</a:t>
            </a:r>
            <a:endParaRPr lang="en-GB" sz="4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489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C9E6B-A24D-4023-9BC6-08A548FD9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0148" y="158000"/>
            <a:ext cx="2985052" cy="842484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Arial Black" panose="020B0A04020102020204" pitchFamily="34" charset="0"/>
                <a:cs typeface="Calibri Light"/>
              </a:rPr>
              <a:t>SEND</a:t>
            </a: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8280E0C4-9DDE-E62B-F8A9-4FD74987A3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0376" y="979534"/>
            <a:ext cx="8819614" cy="1808412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0EE153E-FECA-FDBA-975A-1AF5A1472A81}"/>
              </a:ext>
            </a:extLst>
          </p:cNvPr>
          <p:cNvSpPr txBox="1">
            <a:spLocks/>
          </p:cNvSpPr>
          <p:nvPr/>
        </p:nvSpPr>
        <p:spPr>
          <a:xfrm>
            <a:off x="1299748" y="2901821"/>
            <a:ext cx="8469403" cy="354563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i="1" dirty="0">
                <a:solidFill>
                  <a:schemeClr val="accent6">
                    <a:lumMod val="50000"/>
                  </a:schemeClr>
                </a:solidFill>
                <a:cs typeface="Calibri" panose="020F0502020204030204"/>
              </a:rPr>
              <a:t>Nurture and Nurture Lite Lessons</a:t>
            </a:r>
          </a:p>
          <a:p>
            <a:r>
              <a:rPr lang="en-US" sz="5400" i="1" dirty="0">
                <a:solidFill>
                  <a:schemeClr val="accent6">
                    <a:lumMod val="50000"/>
                  </a:schemeClr>
                </a:solidFill>
                <a:cs typeface="Calibri" panose="020F0502020204030204"/>
              </a:rPr>
              <a:t>The Haven</a:t>
            </a:r>
          </a:p>
          <a:p>
            <a:r>
              <a:rPr lang="en-US" sz="5400" i="1" dirty="0">
                <a:solidFill>
                  <a:schemeClr val="accent6">
                    <a:lumMod val="50000"/>
                  </a:schemeClr>
                </a:solidFill>
                <a:cs typeface="Calibri" panose="020F0502020204030204"/>
              </a:rPr>
              <a:t>Referrals</a:t>
            </a:r>
          </a:p>
          <a:p>
            <a:r>
              <a:rPr lang="en-US" sz="5400" i="1" dirty="0">
                <a:solidFill>
                  <a:schemeClr val="accent6">
                    <a:lumMod val="50000"/>
                  </a:schemeClr>
                </a:solidFill>
                <a:cs typeface="Calibri" panose="020F0502020204030204"/>
              </a:rPr>
              <a:t>Interventions</a:t>
            </a:r>
          </a:p>
          <a:p>
            <a:r>
              <a:rPr lang="en-US" sz="5400" i="1" dirty="0">
                <a:solidFill>
                  <a:schemeClr val="accent6">
                    <a:lumMod val="50000"/>
                  </a:schemeClr>
                </a:solidFill>
                <a:cs typeface="Calibri" panose="020F0502020204030204"/>
              </a:rPr>
              <a:t>Teaching Assistant Hub</a:t>
            </a:r>
          </a:p>
        </p:txBody>
      </p:sp>
    </p:spTree>
    <p:extLst>
      <p:ext uri="{BB962C8B-B14F-4D97-AF65-F5344CB8AC3E}">
        <p14:creationId xmlns:p14="http://schemas.microsoft.com/office/powerpoint/2010/main" val="3844294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F3A98B-6282-4949-9DEF-BC7221D2C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9748" y="2809124"/>
            <a:ext cx="8669695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600" i="1" dirty="0">
                <a:solidFill>
                  <a:schemeClr val="accent6">
                    <a:lumMod val="50000"/>
                  </a:schemeClr>
                </a:solidFill>
                <a:cs typeface="Calibri" panose="020F0502020204030204"/>
              </a:rPr>
              <a:t>In class support/Pen Portraits</a:t>
            </a:r>
          </a:p>
          <a:p>
            <a:r>
              <a:rPr lang="en-US" sz="4600" i="1" dirty="0">
                <a:solidFill>
                  <a:schemeClr val="accent6">
                    <a:lumMod val="50000"/>
                  </a:schemeClr>
                </a:solidFill>
                <a:cs typeface="Calibri" panose="020F0502020204030204"/>
              </a:rPr>
              <a:t>Key workers</a:t>
            </a:r>
          </a:p>
          <a:p>
            <a:r>
              <a:rPr lang="en-US" sz="4600" i="1" dirty="0">
                <a:solidFill>
                  <a:schemeClr val="accent6">
                    <a:lumMod val="50000"/>
                  </a:schemeClr>
                </a:solidFill>
                <a:cs typeface="Calibri" panose="020F0502020204030204"/>
              </a:rPr>
              <a:t>Transitions</a:t>
            </a:r>
          </a:p>
          <a:p>
            <a:r>
              <a:rPr lang="en-US" sz="4600" i="1" dirty="0">
                <a:solidFill>
                  <a:schemeClr val="accent6">
                    <a:lumMod val="50000"/>
                  </a:schemeClr>
                </a:solidFill>
                <a:cs typeface="Calibri" panose="020F0502020204030204"/>
              </a:rPr>
              <a:t>Access Arrangements</a:t>
            </a:r>
            <a:endParaRPr lang="en-US" sz="4600" i="1" dirty="0">
              <a:cs typeface="Calibri" panose="020F0502020204030204"/>
            </a:endParaRPr>
          </a:p>
          <a:p>
            <a:pPr marL="0" indent="0">
              <a:buNone/>
            </a:pPr>
            <a:endParaRPr lang="en-US" sz="5400" i="1" dirty="0">
              <a:cs typeface="Calibri" panose="020F0502020204030204"/>
            </a:endParaRPr>
          </a:p>
        </p:txBody>
      </p:sp>
      <p:pic>
        <p:nvPicPr>
          <p:cNvPr id="5" name="Picture 4" descr="A picture containing text, toy, doll&#10;&#10;Description automatically generated">
            <a:extLst>
              <a:ext uri="{FF2B5EF4-FFF2-40B4-BE49-F238E27FC236}">
                <a16:creationId xmlns:a16="http://schemas.microsoft.com/office/drawing/2014/main" id="{11332A78-C2CD-D26D-50CB-BCE8738C65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819" y="1025594"/>
            <a:ext cx="3537859" cy="1020254"/>
          </a:xfrm>
          <a:prstGeom prst="rect">
            <a:avLst/>
          </a:prstGeom>
        </p:spPr>
      </p:pic>
      <p:pic>
        <p:nvPicPr>
          <p:cNvPr id="6" name="Picture 5" descr="A picture containing text, toy, doll&#10;&#10;Description automatically generated">
            <a:extLst>
              <a:ext uri="{FF2B5EF4-FFF2-40B4-BE49-F238E27FC236}">
                <a16:creationId xmlns:a16="http://schemas.microsoft.com/office/drawing/2014/main" id="{37CA7C41-6915-0899-9944-07F61F7129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5757" y="1025594"/>
            <a:ext cx="3537859" cy="1020254"/>
          </a:xfrm>
          <a:prstGeom prst="rect">
            <a:avLst/>
          </a:prstGeom>
        </p:spPr>
      </p:pic>
      <p:pic>
        <p:nvPicPr>
          <p:cNvPr id="7" name="Picture 6" descr="A picture containing text, toy, doll&#10;&#10;Description automatically generated">
            <a:extLst>
              <a:ext uri="{FF2B5EF4-FFF2-40B4-BE49-F238E27FC236}">
                <a16:creationId xmlns:a16="http://schemas.microsoft.com/office/drawing/2014/main" id="{EF83B3A0-E124-1A90-7192-6E31D19FD8A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451"/>
          <a:stretch/>
        </p:blipFill>
        <p:spPr>
          <a:xfrm>
            <a:off x="8259917" y="1025594"/>
            <a:ext cx="2283675" cy="1020254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32E2297B-B6EF-07F3-E190-AF2604F9C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0148" y="158000"/>
            <a:ext cx="2985052" cy="842484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Arial Black" panose="020B0A04020102020204" pitchFamily="34" charset="0"/>
                <a:cs typeface="Calibri Light"/>
              </a:rPr>
              <a:t>SEND</a:t>
            </a:r>
          </a:p>
        </p:txBody>
      </p:sp>
    </p:spTree>
    <p:extLst>
      <p:ext uri="{BB962C8B-B14F-4D97-AF65-F5344CB8AC3E}">
        <p14:creationId xmlns:p14="http://schemas.microsoft.com/office/powerpoint/2010/main" val="339817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F3A98B-6282-4949-9DEF-BC7221D2C5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3600" dirty="0">
              <a:cs typeface="Calibri" panose="020F0502020204030204"/>
            </a:endParaRPr>
          </a:p>
          <a:p>
            <a:pPr marL="0" indent="0">
              <a:buNone/>
            </a:pPr>
            <a:endParaRPr lang="en-US" dirty="0">
              <a:cs typeface="Calibri" panose="020F050202020403020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A9850F-778F-434F-9BF6-3DCA2C281954}"/>
              </a:ext>
            </a:extLst>
          </p:cNvPr>
          <p:cNvSpPr txBox="1"/>
          <p:nvPr/>
        </p:nvSpPr>
        <p:spPr>
          <a:xfrm>
            <a:off x="1244652" y="2278771"/>
            <a:ext cx="8918712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5200" b="1" dirty="0">
                <a:latin typeface="Calibri" panose="020F0502020204030204"/>
                <a:cs typeface="Calibri"/>
              </a:rPr>
              <a:t>"Attendance is the single most </a:t>
            </a:r>
            <a:endParaRPr lang="en-US" sz="5200" b="1" dirty="0">
              <a:latin typeface="Calibri" panose="020F0502020204030204"/>
              <a:cs typeface="Calibri"/>
            </a:endParaRPr>
          </a:p>
          <a:p>
            <a:pPr algn="ctr">
              <a:defRPr/>
            </a:pPr>
            <a:r>
              <a:rPr lang="en-GB" sz="5200" b="1" dirty="0">
                <a:latin typeface="Calibri" panose="020F0502020204030204"/>
                <a:cs typeface="Calibri"/>
              </a:rPr>
              <a:t>influential factor in respect of </a:t>
            </a:r>
            <a:endParaRPr lang="en-US" sz="5200" b="1">
              <a:latin typeface="Calibri" panose="020F0502020204030204"/>
              <a:cs typeface="Calibri"/>
            </a:endParaRPr>
          </a:p>
          <a:p>
            <a:pPr algn="ctr">
              <a:defRPr/>
            </a:pPr>
            <a:r>
              <a:rPr lang="en-GB" sz="5200" b="1" dirty="0">
                <a:latin typeface="Calibri" panose="020F0502020204030204"/>
                <a:cs typeface="Calibri"/>
              </a:rPr>
              <a:t>a student's learning outcomes and achievement"</a:t>
            </a:r>
            <a:endParaRPr lang="en-US" sz="5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08813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C9E6B-A24D-4023-9BC6-08A548FD9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874" y="-159622"/>
            <a:ext cx="10515600" cy="1325563"/>
          </a:xfrm>
        </p:spPr>
        <p:txBody>
          <a:bodyPr/>
          <a:lstStyle/>
          <a:p>
            <a:pPr algn="ctr"/>
            <a:endParaRPr lang="en-US" b="1" dirty="0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F3A98B-6282-4949-9DEF-BC7221D2C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5941"/>
            <a:ext cx="10515600" cy="51684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n-US" sz="5200" b="1" dirty="0">
                <a:ea typeface="+mn-lt"/>
                <a:cs typeface="+mn-lt"/>
              </a:rPr>
              <a:t>Section 444 Education Act 1996</a:t>
            </a:r>
          </a:p>
          <a:p>
            <a:pPr marL="0" indent="0">
              <a:buNone/>
            </a:pPr>
            <a:endParaRPr lang="en-US" sz="2000" dirty="0">
              <a:ea typeface="+mn-lt"/>
              <a:cs typeface="+mn-lt"/>
            </a:endParaRPr>
          </a:p>
          <a:p>
            <a:pPr marL="0" indent="0" algn="ctr">
              <a:buNone/>
            </a:pPr>
            <a:r>
              <a:rPr lang="en-US" sz="5200" dirty="0">
                <a:ea typeface="+mn-lt"/>
                <a:cs typeface="+mn-lt"/>
              </a:rPr>
              <a:t>'regular' school attendance</a:t>
            </a:r>
          </a:p>
          <a:p>
            <a:pPr marL="0" indent="0" algn="ctr">
              <a:buNone/>
            </a:pPr>
            <a:r>
              <a:rPr lang="en-US" sz="5200" dirty="0">
                <a:ea typeface="+mn-lt"/>
                <a:cs typeface="+mn-lt"/>
              </a:rPr>
              <a:t>is defined as </a:t>
            </a:r>
          </a:p>
          <a:p>
            <a:pPr marL="0" indent="0" algn="ctr">
              <a:buNone/>
            </a:pPr>
            <a:endParaRPr lang="en-US" sz="1200" b="1" dirty="0">
              <a:ea typeface="+mn-lt"/>
              <a:cs typeface="+mn-lt"/>
            </a:endParaRPr>
          </a:p>
          <a:p>
            <a:pPr marL="0" indent="0" algn="ctr">
              <a:buNone/>
            </a:pPr>
            <a:r>
              <a:rPr lang="en-US" sz="5200" b="1" dirty="0">
                <a:ea typeface="+mn-lt"/>
                <a:cs typeface="+mn-lt"/>
              </a:rPr>
              <a:t>‘100%, unless there are exceptional or unavoidable reasons for absence’.</a:t>
            </a:r>
            <a:r>
              <a:rPr lang="en-US" sz="5200" dirty="0">
                <a:ea typeface="+mn-lt"/>
                <a:cs typeface="+mn-lt"/>
              </a:rPr>
              <a:t>  </a:t>
            </a:r>
            <a:endParaRPr lang="en-US" sz="52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49739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9" descr="Diagram, text&#10;&#10;Description automatically generated">
            <a:extLst>
              <a:ext uri="{FF2B5EF4-FFF2-40B4-BE49-F238E27FC236}">
                <a16:creationId xmlns:a16="http://schemas.microsoft.com/office/drawing/2014/main" id="{DD790D44-247D-696A-ECB9-95D13D49ED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275" y="643466"/>
            <a:ext cx="8944722" cy="621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6653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8EC1E1F-35D3-C8B5-4259-4473BFB7C8B2}"/>
              </a:ext>
            </a:extLst>
          </p:cNvPr>
          <p:cNvSpPr txBox="1"/>
          <p:nvPr/>
        </p:nvSpPr>
        <p:spPr>
          <a:xfrm>
            <a:off x="819397" y="118753"/>
            <a:ext cx="9673802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0" b="1" dirty="0"/>
              <a:t>This is how we learn and remember</a:t>
            </a:r>
          </a:p>
        </p:txBody>
      </p:sp>
      <p:pic>
        <p:nvPicPr>
          <p:cNvPr id="3" name="Picture 9" descr="Diagram&#10;&#10;Description automatically generated">
            <a:extLst>
              <a:ext uri="{FF2B5EF4-FFF2-40B4-BE49-F238E27FC236}">
                <a16:creationId xmlns:a16="http://schemas.microsoft.com/office/drawing/2014/main" id="{D5EA5D9A-BBFE-618B-F956-D1F03BFB62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105" y="929444"/>
            <a:ext cx="8786970" cy="5928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3576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11">
            <a:extLst>
              <a:ext uri="{FF2B5EF4-FFF2-40B4-BE49-F238E27FC236}">
                <a16:creationId xmlns:a16="http://schemas.microsoft.com/office/drawing/2014/main" id="{99AE2756-0FC4-4155-83E7-58AAAB63E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65689" y="477749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8" descr="A picture containing text, stationary, envelope, accessory&#10;&#10;Description automatically generated">
            <a:extLst>
              <a:ext uri="{FF2B5EF4-FFF2-40B4-BE49-F238E27FC236}">
                <a16:creationId xmlns:a16="http://schemas.microsoft.com/office/drawing/2014/main" id="{A93BE80D-A7C9-C080-68E0-246AB50BC9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7542" y="910864"/>
            <a:ext cx="2555219" cy="3446824"/>
          </a:xfrm>
          <a:prstGeom prst="rect">
            <a:avLst/>
          </a:prstGeom>
        </p:spPr>
      </p:pic>
      <p:sp>
        <p:nvSpPr>
          <p:cNvPr id="10" name="Rectangle 13">
            <a:extLst>
              <a:ext uri="{FF2B5EF4-FFF2-40B4-BE49-F238E27FC236}">
                <a16:creationId xmlns:a16="http://schemas.microsoft.com/office/drawing/2014/main" id="{247AB924-1B87-43FC-B7C7-B112D5C51A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8EC1E1F-35D3-C8B5-4259-4473BFB7C8B2}"/>
              </a:ext>
            </a:extLst>
          </p:cNvPr>
          <p:cNvSpPr txBox="1"/>
          <p:nvPr/>
        </p:nvSpPr>
        <p:spPr>
          <a:xfrm>
            <a:off x="527538" y="4756638"/>
            <a:ext cx="11139854" cy="93044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This is how we learn and remember</a:t>
            </a:r>
          </a:p>
        </p:txBody>
      </p:sp>
      <p:pic>
        <p:nvPicPr>
          <p:cNvPr id="7" name="Picture 10" descr="A picture containing shape&#10;&#10;Description automatically generated">
            <a:extLst>
              <a:ext uri="{FF2B5EF4-FFF2-40B4-BE49-F238E27FC236}">
                <a16:creationId xmlns:a16="http://schemas.microsoft.com/office/drawing/2014/main" id="{CC567E66-951C-3BD6-DB58-F9943D38C7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1858" y="1028685"/>
            <a:ext cx="4065685" cy="2988843"/>
          </a:xfrm>
          <a:prstGeom prst="rect">
            <a:avLst/>
          </a:prstGeom>
        </p:spPr>
      </p:pic>
      <p:cxnSp>
        <p:nvCxnSpPr>
          <p:cNvPr id="11" name="Straight Connector 15">
            <a:extLst>
              <a:ext uri="{FF2B5EF4-FFF2-40B4-BE49-F238E27FC236}">
                <a16:creationId xmlns:a16="http://schemas.microsoft.com/office/drawing/2014/main" id="{818DC98F-4057-4645-B948-F604F39A9C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53400" y="477749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6" descr="A picture containing text, stationary, case&#10;&#10;Description automatically generated">
            <a:extLst>
              <a:ext uri="{FF2B5EF4-FFF2-40B4-BE49-F238E27FC236}">
                <a16:creationId xmlns:a16="http://schemas.microsoft.com/office/drawing/2014/main" id="{773E4C44-8C64-BC1A-7E3A-A9EA182766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1066246" y="996108"/>
            <a:ext cx="2913275" cy="3575892"/>
          </a:xfrm>
          <a:prstGeom prst="rect">
            <a:avLst/>
          </a:prstGeom>
        </p:spPr>
      </p:pic>
      <p:cxnSp>
        <p:nvCxnSpPr>
          <p:cNvPr id="13" name="Straight Connector 17">
            <a:extLst>
              <a:ext uri="{FF2B5EF4-FFF2-40B4-BE49-F238E27FC236}">
                <a16:creationId xmlns:a16="http://schemas.microsoft.com/office/drawing/2014/main" id="{DAD2B705-4A9B-408D-AA80-4F41045E09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C87E47B3-C7F5-C569-4A69-83F5B716DC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6958" y="4572000"/>
            <a:ext cx="53743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17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0FB07-4410-342B-320E-B117878F5C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90514" y="-881529"/>
            <a:ext cx="7519990" cy="1763058"/>
          </a:xfrm>
        </p:spPr>
        <p:txBody>
          <a:bodyPr>
            <a:normAutofit/>
          </a:bodyPr>
          <a:lstStyle/>
          <a:p>
            <a:r>
              <a:rPr lang="en-GB" sz="5000" b="1" dirty="0">
                <a:solidFill>
                  <a:srgbClr val="003300"/>
                </a:solidFill>
                <a:latin typeface="Century Gothic" panose="020B0502020202020204" pitchFamily="34" charset="0"/>
              </a:rPr>
              <a:t>Guided Reading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62E290-D4EE-CBD9-EB20-B8CD0155DA6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9636"/>
          <a:stretch/>
        </p:blipFill>
        <p:spPr>
          <a:xfrm>
            <a:off x="871538" y="828675"/>
            <a:ext cx="4438649" cy="60293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2A9210B-33FA-2440-C167-FA8C040099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7826" y="2207419"/>
            <a:ext cx="4743449" cy="215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2821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DA278B1-9B8F-6671-73B0-8281823384E1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850628" y="-741102"/>
            <a:ext cx="6990086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3200" b="1" dirty="0">
                <a:latin typeface="Century Gothic" panose="020B0502020202020204" pitchFamily="34" charset="0"/>
              </a:rPr>
              <a:t>Guided Reading Tutor Programme</a:t>
            </a:r>
          </a:p>
        </p:txBody>
      </p:sp>
      <p:pic>
        <p:nvPicPr>
          <p:cNvPr id="1026" name="Picture 2" descr="When the Sky Falls - Phil Earle; | Foyles Bookstore">
            <a:extLst>
              <a:ext uri="{FF2B5EF4-FFF2-40B4-BE49-F238E27FC236}">
                <a16:creationId xmlns:a16="http://schemas.microsoft.com/office/drawing/2014/main" id="{6D659955-6989-E8CF-2FF1-5272B51CDA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6147" y="2000148"/>
            <a:ext cx="1725384" cy="2088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ozen in Time: Amazon.co.uk: Sparkes, Ali: 9780192734006: Books">
            <a:extLst>
              <a:ext uri="{FF2B5EF4-FFF2-40B4-BE49-F238E27FC236}">
                <a16:creationId xmlns:a16="http://schemas.microsoft.com/office/drawing/2014/main" id="{46C033F3-65DA-6551-7F1D-62284C28C5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351" y="2000147"/>
            <a:ext cx="1612726" cy="2088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Nothing Ever Happens Here by Sarah Hagger-Holt | Waterstones">
            <a:extLst>
              <a:ext uri="{FF2B5EF4-FFF2-40B4-BE49-F238E27FC236}">
                <a16:creationId xmlns:a16="http://schemas.microsoft.com/office/drawing/2014/main" id="{0379BCE9-11E0-F951-237C-B8E8763BFD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5546" y="2000147"/>
            <a:ext cx="1510860" cy="2088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error Kid : Zephaniah, Benjamin: Amazon.co.uk: Books">
            <a:extLst>
              <a:ext uri="{FF2B5EF4-FFF2-40B4-BE49-F238E27FC236}">
                <a16:creationId xmlns:a16="http://schemas.microsoft.com/office/drawing/2014/main" id="{7E6380F6-6CF9-8A9D-0740-55CA680A7E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99" y="4343399"/>
            <a:ext cx="1775531" cy="2257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Wonder (Palacio novel) - Wikipedia">
            <a:extLst>
              <a:ext uri="{FF2B5EF4-FFF2-40B4-BE49-F238E27FC236}">
                <a16:creationId xmlns:a16="http://schemas.microsoft.com/office/drawing/2014/main" id="{C0FF96A4-BAB6-3CC4-7056-8561D972FD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351" y="4343398"/>
            <a:ext cx="1612727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Pride and Prejudice (Easy Classics) by Gemma Barder | Waterstones">
            <a:extLst>
              <a:ext uri="{FF2B5EF4-FFF2-40B4-BE49-F238E27FC236}">
                <a16:creationId xmlns:a16="http://schemas.microsoft.com/office/drawing/2014/main" id="{05AF334C-FEEC-F877-48FE-126CD0145F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5545" y="4303642"/>
            <a:ext cx="1612727" cy="2278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BF1B9D2-A592-A9AA-1F33-921E3DC2442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78924" y="570001"/>
            <a:ext cx="2004130" cy="11906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528061D-D4E4-27E1-37FB-842F4A54C92B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b="19636"/>
          <a:stretch/>
        </p:blipFill>
        <p:spPr>
          <a:xfrm>
            <a:off x="850628" y="857250"/>
            <a:ext cx="4970237" cy="600075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302649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FF48115-2370-4263-703F-434580268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-55845"/>
            <a:ext cx="12191999" cy="2102177"/>
          </a:xfrm>
        </p:spPr>
        <p:txBody>
          <a:bodyPr>
            <a:normAutofit/>
          </a:bodyPr>
          <a:lstStyle/>
          <a:p>
            <a:pPr algn="ctr"/>
            <a:r>
              <a:rPr lang="en-GB" altLang="en-US" sz="6000" b="1" dirty="0">
                <a:solidFill>
                  <a:schemeClr val="bg1"/>
                </a:solidFill>
                <a:latin typeface="+mn-lt"/>
              </a:rPr>
              <a:t>First impressions of the school</a:t>
            </a:r>
            <a:br>
              <a:rPr lang="en-GB" altLang="en-US" sz="6000" b="1" dirty="0">
                <a:solidFill>
                  <a:schemeClr val="bg1"/>
                </a:solidFill>
                <a:latin typeface="+mn-lt"/>
              </a:rPr>
            </a:br>
            <a:endParaRPr lang="en-GB" sz="60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2FE292F-8CB9-6955-CB29-FCD82FA69787}"/>
              </a:ext>
            </a:extLst>
          </p:cNvPr>
          <p:cNvSpPr txBox="1"/>
          <p:nvPr/>
        </p:nvSpPr>
        <p:spPr>
          <a:xfrm>
            <a:off x="3745282" y="26930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DF35DC6-BACD-E90F-FA2E-F42CDD95013E}"/>
              </a:ext>
            </a:extLst>
          </p:cNvPr>
          <p:cNvSpPr txBox="1"/>
          <p:nvPr/>
        </p:nvSpPr>
        <p:spPr>
          <a:xfrm>
            <a:off x="2306040" y="3266849"/>
            <a:ext cx="6933501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en-US" sz="9600" dirty="0">
                <a:solidFill>
                  <a:srgbClr val="000000"/>
                </a:solidFill>
                <a:latin typeface="Arial" panose="020B0604020202020204" pitchFamily="34" charset="0"/>
              </a:rPr>
              <a:t>It’s massive!</a:t>
            </a: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212C54-8759-DE7B-FA22-C1667AB6E958}"/>
              </a:ext>
            </a:extLst>
          </p:cNvPr>
          <p:cNvSpPr txBox="1"/>
          <p:nvPr/>
        </p:nvSpPr>
        <p:spPr>
          <a:xfrm>
            <a:off x="1745086" y="848373"/>
            <a:ext cx="8055410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en-US" sz="8000" dirty="0">
                <a:solidFill>
                  <a:srgbClr val="000000"/>
                </a:solidFill>
                <a:latin typeface="Arial" panose="020B0604020202020204" pitchFamily="34" charset="0"/>
              </a:rPr>
              <a:t>Happy &amp; </a:t>
            </a:r>
            <a:r>
              <a:rPr lang="en-US" altLang="en-US" sz="8000" dirty="0">
                <a:solidFill>
                  <a:srgbClr val="000000"/>
                </a:solidFill>
                <a:latin typeface="Arial" panose="020B0604020202020204" pitchFamily="34" charset="0"/>
              </a:rPr>
              <a:t>n</a:t>
            </a:r>
            <a:r>
              <a:rPr lang="en-GB" altLang="en-US" sz="8000" dirty="0" err="1">
                <a:solidFill>
                  <a:srgbClr val="000000"/>
                </a:solidFill>
                <a:latin typeface="Arial" panose="020B0604020202020204" pitchFamily="34" charset="0"/>
              </a:rPr>
              <a:t>ervous</a:t>
            </a:r>
            <a:endParaRPr lang="en-GB" altLang="en-US" sz="80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138A5AC-FAA8-8E19-2BDC-85BFBB1349D5}"/>
              </a:ext>
            </a:extLst>
          </p:cNvPr>
          <p:cNvSpPr txBox="1"/>
          <p:nvPr/>
        </p:nvSpPr>
        <p:spPr>
          <a:xfrm>
            <a:off x="1939310" y="2762534"/>
            <a:ext cx="872546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en-US" sz="5400" dirty="0">
                <a:solidFill>
                  <a:srgbClr val="000000"/>
                </a:solidFill>
                <a:latin typeface="Arial" panose="020B0604020202020204" pitchFamily="34" charset="0"/>
              </a:rPr>
              <a:t>The teachers are really nice</a:t>
            </a:r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C8BCC82-E888-93AD-01E3-C54C30F72BFC}"/>
              </a:ext>
            </a:extLst>
          </p:cNvPr>
          <p:cNvSpPr txBox="1"/>
          <p:nvPr/>
        </p:nvSpPr>
        <p:spPr>
          <a:xfrm>
            <a:off x="778736" y="5966497"/>
            <a:ext cx="8499443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en-US" sz="4400" dirty="0">
                <a:solidFill>
                  <a:srgbClr val="000000"/>
                </a:solidFill>
                <a:latin typeface="Arial" panose="020B0604020202020204" pitchFamily="34" charset="0"/>
              </a:rPr>
              <a:t>I really like the competitive sports</a:t>
            </a:r>
          </a:p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B95594-0831-6DA2-B485-913DEC2DF247}"/>
              </a:ext>
            </a:extLst>
          </p:cNvPr>
          <p:cNvSpPr txBox="1"/>
          <p:nvPr/>
        </p:nvSpPr>
        <p:spPr>
          <a:xfrm>
            <a:off x="2081175" y="5279493"/>
            <a:ext cx="8441735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en-US" sz="4400" dirty="0">
                <a:solidFill>
                  <a:srgbClr val="000000"/>
                </a:solidFill>
                <a:latin typeface="Arial" panose="020B0604020202020204" pitchFamily="34" charset="0"/>
              </a:rPr>
              <a:t>Teachers give you independence</a:t>
            </a:r>
          </a:p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7F5BFE4-4099-AEB3-A84D-428C9D91FBBE}"/>
              </a:ext>
            </a:extLst>
          </p:cNvPr>
          <p:cNvSpPr txBox="1"/>
          <p:nvPr/>
        </p:nvSpPr>
        <p:spPr>
          <a:xfrm>
            <a:off x="778736" y="4538898"/>
            <a:ext cx="9661619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en-US" sz="4400" dirty="0">
                <a:solidFill>
                  <a:srgbClr val="000000"/>
                </a:solidFill>
                <a:latin typeface="Arial" panose="020B0604020202020204" pitchFamily="34" charset="0"/>
              </a:rPr>
              <a:t>The uniform makes me feel grown up </a:t>
            </a:r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80B0F56-1EB1-6A2E-1824-002993E7FA7D}"/>
              </a:ext>
            </a:extLst>
          </p:cNvPr>
          <p:cNvSpPr txBox="1"/>
          <p:nvPr/>
        </p:nvSpPr>
        <p:spPr>
          <a:xfrm>
            <a:off x="778736" y="2034242"/>
            <a:ext cx="9886040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en-US" sz="4800" dirty="0">
                <a:solidFill>
                  <a:srgbClr val="000000"/>
                </a:solidFill>
                <a:latin typeface="Arial" panose="020B0604020202020204" pitchFamily="34" charset="0"/>
              </a:rPr>
              <a:t>Thought I’d get lost more than I did 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740773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9A9850F-778F-434F-9BF6-3DCA2C281954}"/>
              </a:ext>
            </a:extLst>
          </p:cNvPr>
          <p:cNvSpPr txBox="1"/>
          <p:nvPr/>
        </p:nvSpPr>
        <p:spPr>
          <a:xfrm>
            <a:off x="1192697" y="1378226"/>
            <a:ext cx="8918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89D0D1-94BF-1421-1168-E180447B2FC4}"/>
              </a:ext>
            </a:extLst>
          </p:cNvPr>
          <p:cNvSpPr txBox="1"/>
          <p:nvPr/>
        </p:nvSpPr>
        <p:spPr>
          <a:xfrm>
            <a:off x="838198" y="910825"/>
            <a:ext cx="10992439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3600" dirty="0"/>
              <a:t>Lots of different characters so lots of friends to make</a:t>
            </a:r>
            <a:endParaRPr lang="en-GB" altLang="en-US" sz="3600" dirty="0">
              <a:cs typeface="Calibri" panose="020F0502020204030204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9EFE325-9A8E-CA7B-11F7-7DD4050A614A}"/>
              </a:ext>
            </a:extLst>
          </p:cNvPr>
          <p:cNvSpPr txBox="1"/>
          <p:nvPr/>
        </p:nvSpPr>
        <p:spPr>
          <a:xfrm>
            <a:off x="238419" y="15789"/>
            <a:ext cx="12192000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58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 First impressions of your form group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71F18A-0750-84B5-A8D6-0B4D85D62E70}"/>
              </a:ext>
            </a:extLst>
          </p:cNvPr>
          <p:cNvSpPr txBox="1"/>
          <p:nvPr/>
        </p:nvSpPr>
        <p:spPr>
          <a:xfrm>
            <a:off x="838198" y="6026501"/>
            <a:ext cx="880093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en-US" sz="4400" dirty="0"/>
              <a:t>We all encourage each other so much</a:t>
            </a:r>
            <a:endParaRPr lang="en-GB" altLang="en-US" sz="4400" dirty="0">
              <a:cs typeface="Calibri" panose="020F0502020204030204"/>
            </a:endParaRPr>
          </a:p>
          <a:p>
            <a:endParaRPr lang="en-GB" sz="20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4A8119F-E0A1-6638-FD80-932E2E3C65DA}"/>
              </a:ext>
            </a:extLst>
          </p:cNvPr>
          <p:cNvSpPr txBox="1"/>
          <p:nvPr/>
        </p:nvSpPr>
        <p:spPr>
          <a:xfrm>
            <a:off x="3014938" y="1612947"/>
            <a:ext cx="7984365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en-US" sz="4000" dirty="0"/>
              <a:t>We were shy, but soon started talking</a:t>
            </a:r>
            <a:endParaRPr lang="en-GB" altLang="en-US" sz="4000" dirty="0">
              <a:cs typeface="Calibri" panose="020F0502020204030204"/>
            </a:endParaRPr>
          </a:p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FAFFB6-6CDD-9D38-6860-A4E16D7B443B}"/>
              </a:ext>
            </a:extLst>
          </p:cNvPr>
          <p:cNvSpPr txBox="1"/>
          <p:nvPr/>
        </p:nvSpPr>
        <p:spPr>
          <a:xfrm>
            <a:off x="838200" y="4194992"/>
            <a:ext cx="996458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en-US" sz="6000" dirty="0"/>
              <a:t>I have made lots of new friends</a:t>
            </a:r>
            <a:endParaRPr lang="en-GB" altLang="en-US" sz="6000" dirty="0">
              <a:cs typeface="Calibri" panose="020F0502020204030204"/>
            </a:endParaRPr>
          </a:p>
          <a:p>
            <a:endParaRPr lang="en-GB" sz="20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B0B8D92-0FA1-B990-153F-3FEB2A78E050}"/>
              </a:ext>
            </a:extLst>
          </p:cNvPr>
          <p:cNvSpPr txBox="1"/>
          <p:nvPr/>
        </p:nvSpPr>
        <p:spPr>
          <a:xfrm>
            <a:off x="2254328" y="2749910"/>
            <a:ext cx="6795450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en-US" sz="9600" dirty="0"/>
              <a:t>A mini-family</a:t>
            </a:r>
            <a:endParaRPr lang="en-GB" altLang="en-US" sz="9600" dirty="0">
              <a:cs typeface="Calibri" panose="020F0502020204030204"/>
            </a:endParaRPr>
          </a:p>
          <a:p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44F80DF-C9AA-8843-2583-31C2A8A85A38}"/>
              </a:ext>
            </a:extLst>
          </p:cNvPr>
          <p:cNvSpPr txBox="1"/>
          <p:nvPr/>
        </p:nvSpPr>
        <p:spPr>
          <a:xfrm>
            <a:off x="2013713" y="4930502"/>
            <a:ext cx="761355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en-US" sz="7200" dirty="0"/>
              <a:t>My tutor is amazing</a:t>
            </a:r>
            <a:endParaRPr lang="en-GB" altLang="en-US" sz="7200" dirty="0">
              <a:cs typeface="Calibri" panose="020F0502020204030204"/>
            </a:endParaRPr>
          </a:p>
          <a:p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59E704D-9351-8C3B-893F-4244F64D100E}"/>
              </a:ext>
            </a:extLst>
          </p:cNvPr>
          <p:cNvSpPr txBox="1"/>
          <p:nvPr/>
        </p:nvSpPr>
        <p:spPr>
          <a:xfrm>
            <a:off x="1064712" y="2328606"/>
            <a:ext cx="4333366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en-US" sz="4400" dirty="0"/>
              <a:t>It feels like a team</a:t>
            </a:r>
            <a:endParaRPr lang="en-GB" altLang="en-US" sz="4400" dirty="0">
              <a:cs typeface="Calibri" panose="020F0502020204030204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1955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13" grpId="0"/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36E70AD-368A-FE9F-645A-58FDDB5C7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0087" y="-5460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000" b="1" dirty="0">
                <a:solidFill>
                  <a:schemeClr val="bg1"/>
                </a:solidFill>
                <a:cs typeface="Calibri Light"/>
              </a:rPr>
              <a:t>Worries and Concerns</a:t>
            </a:r>
          </a:p>
        </p:txBody>
      </p:sp>
      <p:pic>
        <p:nvPicPr>
          <p:cNvPr id="2" name="Picture 2" descr="Text&#10;&#10;Description automatically generated">
            <a:extLst>
              <a:ext uri="{FF2B5EF4-FFF2-40B4-BE49-F238E27FC236}">
                <a16:creationId xmlns:a16="http://schemas.microsoft.com/office/drawing/2014/main" id="{AA5EC0DB-034E-C3E2-8A20-F0DF2BB3AB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9427" b="-204"/>
          <a:stretch/>
        </p:blipFill>
        <p:spPr>
          <a:xfrm>
            <a:off x="-160802" y="1177910"/>
            <a:ext cx="12470472" cy="5686630"/>
          </a:xfrm>
        </p:spPr>
      </p:pic>
    </p:spTree>
    <p:extLst>
      <p:ext uri="{BB962C8B-B14F-4D97-AF65-F5344CB8AC3E}">
        <p14:creationId xmlns:p14="http://schemas.microsoft.com/office/powerpoint/2010/main" val="28267499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iagram&#10;&#10;Description automatically generated">
            <a:extLst>
              <a:ext uri="{FF2B5EF4-FFF2-40B4-BE49-F238E27FC236}">
                <a16:creationId xmlns:a16="http://schemas.microsoft.com/office/drawing/2014/main" id="{D4AEEA72-010A-A3C2-F304-B5178523A8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2098" y="2029708"/>
            <a:ext cx="9616406" cy="4822257"/>
          </a:xfr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0B032F76-C60A-2807-6B83-FD6BE4A5A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9169"/>
            <a:ext cx="9983638" cy="1713751"/>
          </a:xfrm>
        </p:spPr>
        <p:txBody>
          <a:bodyPr>
            <a:normAutofit/>
          </a:bodyPr>
          <a:lstStyle/>
          <a:p>
            <a:r>
              <a:rPr lang="en-GB" sz="5400" b="1" dirty="0">
                <a:solidFill>
                  <a:schemeClr val="bg1"/>
                </a:solidFill>
                <a:cs typeface="Calibri Light"/>
              </a:rPr>
              <a:t>What can I do? I need support or </a:t>
            </a:r>
            <a:r>
              <a:rPr lang="en-GB" sz="5400" b="1" dirty="0">
                <a:cs typeface="Calibri Light"/>
              </a:rPr>
              <a:t>I'm</a:t>
            </a:r>
            <a:r>
              <a:rPr lang="en-GB" b="1" dirty="0">
                <a:cs typeface="Calibri Light"/>
              </a:rPr>
              <a:t> </a:t>
            </a:r>
            <a:r>
              <a:rPr lang="en-GB" sz="5400" b="1" dirty="0">
                <a:cs typeface="Calibri Light"/>
              </a:rPr>
              <a:t>worried about someone else</a:t>
            </a:r>
            <a:endParaRPr lang="en-GB" sz="5400" b="1"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42299121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44AE235A-C5BF-2559-EC4D-062AB09AB7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03830" y="822010"/>
            <a:ext cx="8953019" cy="5728029"/>
          </a:xfr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0B032F76-C60A-2807-6B83-FD6BE4A5A7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5" descr="Graphical user interface&#10;&#10;Description automatically generated">
            <a:extLst>
              <a:ext uri="{FF2B5EF4-FFF2-40B4-BE49-F238E27FC236}">
                <a16:creationId xmlns:a16="http://schemas.microsoft.com/office/drawing/2014/main" id="{CB3800FD-9630-B84C-13E6-23602CA740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2023" y="826592"/>
            <a:ext cx="7602746" cy="5607383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EF917744-A942-0B60-1CE8-6DCDE3EE8A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4543" y="5469685"/>
            <a:ext cx="1056197" cy="965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5272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C9E6B-A24D-4023-9BC6-08A548FD9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874" y="-159622"/>
            <a:ext cx="10515600" cy="1325563"/>
          </a:xfrm>
        </p:spPr>
        <p:txBody>
          <a:bodyPr/>
          <a:lstStyle/>
          <a:p>
            <a:pPr algn="ctr"/>
            <a:endParaRPr lang="en-US" b="1">
              <a:cs typeface="Calibri Light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924A5CD-8A45-307E-669D-C6AA70CA618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8580752"/>
              </p:ext>
            </p:extLst>
          </p:nvPr>
        </p:nvGraphicFramePr>
        <p:xfrm>
          <a:off x="2157422" y="1450948"/>
          <a:ext cx="7140957" cy="4783597"/>
        </p:xfrm>
        <a:graphic>
          <a:graphicData uri="http://schemas.openxmlformats.org/drawingml/2006/table">
            <a:tbl>
              <a:tblPr/>
              <a:tblGrid>
                <a:gridCol w="1588976">
                  <a:extLst>
                    <a:ext uri="{9D8B030D-6E8A-4147-A177-3AD203B41FA5}">
                      <a16:colId xmlns:a16="http://schemas.microsoft.com/office/drawing/2014/main" val="2478475602"/>
                    </a:ext>
                  </a:extLst>
                </a:gridCol>
                <a:gridCol w="2877268">
                  <a:extLst>
                    <a:ext uri="{9D8B030D-6E8A-4147-A177-3AD203B41FA5}">
                      <a16:colId xmlns:a16="http://schemas.microsoft.com/office/drawing/2014/main" val="21252011"/>
                    </a:ext>
                  </a:extLst>
                </a:gridCol>
                <a:gridCol w="2674713">
                  <a:extLst>
                    <a:ext uri="{9D8B030D-6E8A-4147-A177-3AD203B41FA5}">
                      <a16:colId xmlns:a16="http://schemas.microsoft.com/office/drawing/2014/main" val="2928585382"/>
                    </a:ext>
                  </a:extLst>
                </a:gridCol>
              </a:tblGrid>
              <a:tr h="683371">
                <a:tc>
                  <a:txBody>
                    <a:bodyPr/>
                    <a:lstStyle/>
                    <a:p>
                      <a:pPr algn="ctr"/>
                      <a:r>
                        <a:rPr lang="en-GB" sz="36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Form</a:t>
                      </a:r>
                      <a:endParaRPr lang="en-GB" sz="3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50800" marB="508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Arial" panose="020B0604020202020204" pitchFamily="34" charset="0"/>
                          <a:cs typeface="Arial"/>
                        </a:rPr>
                        <a:t>Tutor</a:t>
                      </a:r>
                      <a:endParaRPr lang="en-GB" sz="3600" dirty="0">
                        <a:effectLst/>
                        <a:latin typeface="Calibri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0" marR="0" marT="50800" marB="508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Arial" panose="020B0604020202020204" pitchFamily="34" charset="0"/>
                          <a:cs typeface="Arial"/>
                        </a:rPr>
                        <a:t>Room</a:t>
                      </a:r>
                      <a:endParaRPr lang="en-GB" sz="3600" dirty="0">
                        <a:effectLst/>
                        <a:latin typeface="Calibri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0" marR="0" marT="50800" marB="508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8965211"/>
                  </a:ext>
                </a:extLst>
              </a:tr>
              <a:tr h="683371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Arial" panose="020B0604020202020204" pitchFamily="34" charset="0"/>
                          <a:cs typeface="Arial"/>
                        </a:rPr>
                        <a:t>7M1</a:t>
                      </a:r>
                      <a:endParaRPr lang="en-GB" sz="3600" dirty="0">
                        <a:effectLst/>
                        <a:latin typeface="Calibri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0" marR="0" marT="50800" marB="508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 panose="02020603050405020304" pitchFamily="18" charset="0"/>
                          <a:cs typeface="Arial"/>
                        </a:rPr>
                        <a:t>Mrs Rider</a:t>
                      </a:r>
                      <a:endParaRPr lang="en-GB" sz="3600" dirty="0">
                        <a:effectLst/>
                        <a:latin typeface="Calibri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0" marR="0" marT="50800" marB="508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 panose="02020603050405020304" pitchFamily="18" charset="0"/>
                          <a:cs typeface="Arial"/>
                        </a:rPr>
                        <a:t>12</a:t>
                      </a:r>
                      <a:endParaRPr lang="en-GB" sz="3600" dirty="0">
                        <a:effectLst/>
                        <a:latin typeface="Calibri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0" marR="0" marT="50800" marB="508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7932532"/>
                  </a:ext>
                </a:extLst>
              </a:tr>
              <a:tr h="683371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Arial" panose="020B0604020202020204" pitchFamily="34" charset="0"/>
                          <a:cs typeface="Arial"/>
                        </a:rPr>
                        <a:t>7M2</a:t>
                      </a:r>
                      <a:endParaRPr lang="en-GB" sz="3600" dirty="0">
                        <a:effectLst/>
                        <a:latin typeface="Calibri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0" marR="0" marT="50800" marB="508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 panose="02020603050405020304" pitchFamily="18" charset="0"/>
                          <a:cs typeface="Arial"/>
                        </a:rPr>
                        <a:t>Miss Longstaff</a:t>
                      </a:r>
                      <a:endParaRPr lang="en-GB" sz="3600" dirty="0">
                        <a:effectLst/>
                        <a:latin typeface="Calibri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0" marR="0" marT="50800" marB="508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 panose="02020603050405020304" pitchFamily="18" charset="0"/>
                          <a:cs typeface="Arial"/>
                        </a:rPr>
                        <a:t>7</a:t>
                      </a:r>
                      <a:endParaRPr lang="en-GB" sz="3600" dirty="0">
                        <a:effectLst/>
                        <a:latin typeface="Calibri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0" marR="0" marT="50800" marB="508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0756989"/>
                  </a:ext>
                </a:extLst>
              </a:tr>
              <a:tr h="683371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Arial" panose="020B0604020202020204" pitchFamily="34" charset="0"/>
                          <a:cs typeface="Arial"/>
                        </a:rPr>
                        <a:t>7V1</a:t>
                      </a:r>
                      <a:endParaRPr lang="en-GB" sz="3600" dirty="0">
                        <a:effectLst/>
                        <a:latin typeface="Calibri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0" marR="0" marT="50800" marB="508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 panose="02020603050405020304" pitchFamily="18" charset="0"/>
                          <a:cs typeface="Arial"/>
                        </a:rPr>
                        <a:t>Mr Styler</a:t>
                      </a:r>
                      <a:endParaRPr lang="en-GB" sz="3600" dirty="0">
                        <a:effectLst/>
                        <a:latin typeface="Calibri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0" marR="0" marT="50800" marB="508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 panose="02020603050405020304" pitchFamily="18" charset="0"/>
                          <a:cs typeface="Arial"/>
                        </a:rPr>
                        <a:t>2</a:t>
                      </a:r>
                      <a:endParaRPr lang="en-GB" sz="3600" dirty="0">
                        <a:effectLst/>
                        <a:latin typeface="Calibri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0" marR="0" marT="50800" marB="508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0896714"/>
                  </a:ext>
                </a:extLst>
              </a:tr>
              <a:tr h="683371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Arial" panose="020B0604020202020204" pitchFamily="34" charset="0"/>
                          <a:cs typeface="Arial"/>
                        </a:rPr>
                        <a:t>7V2</a:t>
                      </a:r>
                      <a:endParaRPr lang="en-GB" sz="3600" dirty="0">
                        <a:effectLst/>
                        <a:latin typeface="Calibri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0" marR="0" marT="50800" marB="508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 panose="02020603050405020304" pitchFamily="18" charset="0"/>
                          <a:cs typeface="Arial"/>
                        </a:rPr>
                        <a:t>Mrs Bowman</a:t>
                      </a:r>
                      <a:endParaRPr lang="en-GB" sz="3600" dirty="0">
                        <a:effectLst/>
                        <a:latin typeface="Calibri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0" marR="0" marT="50800" marB="508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 panose="02020603050405020304" pitchFamily="18" charset="0"/>
                          <a:cs typeface="Arial"/>
                        </a:rPr>
                        <a:t>18</a:t>
                      </a:r>
                      <a:endParaRPr lang="en-GB" sz="3600" dirty="0">
                        <a:effectLst/>
                        <a:latin typeface="Calibri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0" marR="0" marT="50800" marB="508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4163734"/>
                  </a:ext>
                </a:extLst>
              </a:tr>
              <a:tr h="683371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Arial" panose="020B0604020202020204" pitchFamily="34" charset="0"/>
                          <a:cs typeface="Arial"/>
                        </a:rPr>
                        <a:t>7W1</a:t>
                      </a:r>
                      <a:endParaRPr lang="en-GB" sz="3600" dirty="0">
                        <a:effectLst/>
                        <a:latin typeface="Calibri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0" marR="0" marT="50800" marB="508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 panose="02020603050405020304" pitchFamily="18" charset="0"/>
                          <a:cs typeface="Arial"/>
                        </a:rPr>
                        <a:t>Miss Shutt</a:t>
                      </a:r>
                      <a:endParaRPr lang="en-GB" sz="3600" dirty="0">
                        <a:effectLst/>
                        <a:latin typeface="Calibri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0" marR="0" marT="50800" marB="508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 panose="02020603050405020304" pitchFamily="18" charset="0"/>
                          <a:cs typeface="Arial"/>
                        </a:rPr>
                        <a:t>20</a:t>
                      </a:r>
                      <a:endParaRPr lang="en-GB" sz="3600" dirty="0">
                        <a:effectLst/>
                        <a:latin typeface="Calibri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0" marR="0" marT="50800" marB="508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5949021"/>
                  </a:ext>
                </a:extLst>
              </a:tr>
              <a:tr h="683371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Arial" panose="020B0604020202020204" pitchFamily="34" charset="0"/>
                          <a:cs typeface="Arial"/>
                        </a:rPr>
                        <a:t>7W2</a:t>
                      </a:r>
                      <a:endParaRPr lang="en-GB" sz="3600" dirty="0">
                        <a:effectLst/>
                        <a:latin typeface="Calibri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0" marR="0" marT="50800" marB="508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 panose="02020603050405020304" pitchFamily="18" charset="0"/>
                          <a:cs typeface="Arial"/>
                        </a:rPr>
                        <a:t>Miss Toone</a:t>
                      </a:r>
                      <a:endParaRPr lang="en-GB" sz="3600" dirty="0">
                        <a:effectLst/>
                        <a:latin typeface="Calibri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0" marR="0" marT="50800" marB="508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 panose="02020603050405020304" pitchFamily="18" charset="0"/>
                          <a:cs typeface="Arial"/>
                        </a:rPr>
                        <a:t>21</a:t>
                      </a:r>
                      <a:endParaRPr lang="en-GB" sz="3600" dirty="0">
                        <a:effectLst/>
                        <a:latin typeface="Calibri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0" marR="0" marT="50800" marB="508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14757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16416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1">
            <a:extLst>
              <a:ext uri="{FF2B5EF4-FFF2-40B4-BE49-F238E27FC236}">
                <a16:creationId xmlns:a16="http://schemas.microsoft.com/office/drawing/2014/main" id="{D0D79278-21A1-4EF1-8D19-511B81851B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2409" y="5586717"/>
            <a:ext cx="7282070" cy="123146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B643B56-F064-47D1-355F-67E4B271E31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89"/>
          <a:stretch/>
        </p:blipFill>
        <p:spPr>
          <a:xfrm>
            <a:off x="863042" y="4473676"/>
            <a:ext cx="1106487" cy="1054100"/>
          </a:xfrm>
          <a:prstGeom prst="rect">
            <a:avLst/>
          </a:prstGeom>
          <a:ln w="63500">
            <a:solidFill>
              <a:schemeClr val="accent4">
                <a:lumMod val="75000"/>
              </a:schemeClr>
            </a:solidFill>
          </a:ln>
        </p:spPr>
      </p:pic>
      <p:pic>
        <p:nvPicPr>
          <p:cNvPr id="8" name="Picture 9">
            <a:extLst>
              <a:ext uri="{FF2B5EF4-FFF2-40B4-BE49-F238E27FC236}">
                <a16:creationId xmlns:a16="http://schemas.microsoft.com/office/drawing/2014/main" id="{1F5A66F5-64C7-82FA-8E98-DB459045888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701" t="7738" r="5835" b="7355"/>
          <a:stretch/>
        </p:blipFill>
        <p:spPr bwMode="auto">
          <a:xfrm>
            <a:off x="863042" y="5525523"/>
            <a:ext cx="1810584" cy="1292662"/>
          </a:xfrm>
          <a:prstGeom prst="rect">
            <a:avLst/>
          </a:prstGeom>
          <a:noFill/>
          <a:ln w="63500">
            <a:solidFill>
              <a:schemeClr val="accent4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1018FA7D-E6D7-7403-807B-F348DEE775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2107" y="1247511"/>
            <a:ext cx="5655501" cy="3996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493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4BE99AC5B41ED49AABE43E210886CB6" ma:contentTypeVersion="15" ma:contentTypeDescription="Create a new document." ma:contentTypeScope="" ma:versionID="8754470543f6af5fe706ea65f9b6b6a7">
  <xsd:schema xmlns:xsd="http://www.w3.org/2001/XMLSchema" xmlns:xs="http://www.w3.org/2001/XMLSchema" xmlns:p="http://schemas.microsoft.com/office/2006/metadata/properties" xmlns:ns2="9f06a838-4c8e-48f9-b375-9f8ed7b351b6" xmlns:ns3="b5f7f905-bdfd-4666-9d87-a26315deb1e5" targetNamespace="http://schemas.microsoft.com/office/2006/metadata/properties" ma:root="true" ma:fieldsID="7fba8088e33125fad897bcf216d802d0" ns2:_="" ns3:_="">
    <xsd:import namespace="9f06a838-4c8e-48f9-b375-9f8ed7b351b6"/>
    <xsd:import namespace="b5f7f905-bdfd-4666-9d87-a26315deb1e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06a838-4c8e-48f9-b375-9f8ed7b351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02bb6481-1791-4218-a986-67cfe292186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f7f905-bdfd-4666-9d87-a26315deb1e5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8d0d1e5e-77db-48cc-9dee-57a704cece4b}" ma:internalName="TaxCatchAll" ma:showField="CatchAllData" ma:web="b5f7f905-bdfd-4666-9d87-a26315deb1e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BB34923-9169-4D11-841F-F368491A0174}"/>
</file>

<file path=customXml/itemProps2.xml><?xml version="1.0" encoding="utf-8"?>
<ds:datastoreItem xmlns:ds="http://schemas.openxmlformats.org/officeDocument/2006/customXml" ds:itemID="{092947C6-5878-4333-92DA-764AABB1129C}"/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282</Words>
  <Application>Microsoft Office PowerPoint</Application>
  <PresentationFormat>Widescreen</PresentationFormat>
  <Paragraphs>72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Arial Black</vt:lpstr>
      <vt:lpstr>Calibri</vt:lpstr>
      <vt:lpstr>Calibri Light</vt:lpstr>
      <vt:lpstr>Century Gothic</vt:lpstr>
      <vt:lpstr>Times New Roman</vt:lpstr>
      <vt:lpstr>Office Theme</vt:lpstr>
      <vt:lpstr>PowerPoint Presentation</vt:lpstr>
      <vt:lpstr>PowerPoint Presentation</vt:lpstr>
      <vt:lpstr>PowerPoint Presentation</vt:lpstr>
      <vt:lpstr>HBK Meet the Tutors Event 2022!</vt:lpstr>
      <vt:lpstr>SEND</vt:lpstr>
      <vt:lpstr>SEND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Guided Reading</vt:lpstr>
      <vt:lpstr>PowerPoint Presentation</vt:lpstr>
      <vt:lpstr>First impressions of the school </vt:lpstr>
      <vt:lpstr>PowerPoint Presentation</vt:lpstr>
      <vt:lpstr>Worries and Concerns</vt:lpstr>
      <vt:lpstr>What can I do? I need support or I'm worried about someone else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MilnerD - Staff</dc:creator>
  <cp:lastModifiedBy>MilnerD - Staff</cp:lastModifiedBy>
  <cp:revision>302</cp:revision>
  <dcterms:created xsi:type="dcterms:W3CDTF">2022-03-25T08:27:50Z</dcterms:created>
  <dcterms:modified xsi:type="dcterms:W3CDTF">2022-09-28T06:54:34Z</dcterms:modified>
</cp:coreProperties>
</file>