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60" r:id="rId4"/>
    <p:sldId id="261" r:id="rId5"/>
    <p:sldId id="262" r:id="rId6"/>
    <p:sldId id="269" r:id="rId7"/>
    <p:sldId id="263" r:id="rId8"/>
    <p:sldId id="270" r:id="rId9"/>
    <p:sldId id="258" r:id="rId10"/>
    <p:sldId id="264" r:id="rId11"/>
    <p:sldId id="265" r:id="rId12"/>
    <p:sldId id="266" r:id="rId13"/>
    <p:sldId id="268" r:id="rId14"/>
    <p:sldId id="267" r:id="rId15"/>
    <p:sldId id="271" r:id="rId16"/>
    <p:sldId id="259" r:id="rId17"/>
    <p:sldId id="273" r:id="rId18"/>
    <p:sldId id="274" r:id="rId19"/>
    <p:sldId id="275" r:id="rId20"/>
    <p:sldId id="276" r:id="rId21"/>
    <p:sldId id="277" r:id="rId22"/>
    <p:sldId id="27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1357D"/>
    <a:srgbClr val="59C3B7"/>
    <a:srgbClr val="6C357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17DDF1-D06A-44A1-8FF9-2F1DFA7BBC22}" type="datetimeFigureOut">
              <a:rPr lang="en-GB" smtClean="0"/>
              <a:t>20/06/2019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4FFA4-7817-46C0-BECB-762C880C635A}" type="slidenum">
              <a:rPr lang="en-GB" smtClean="0"/>
              <a:t>‹#›</a:t>
            </a:fld>
            <a:endParaRPr lang="en-GB"/>
          </a:p>
        </p:txBody>
      </p:sp>
    </p:spTree>
    <p:extLst>
      <p:ext uri="{BB962C8B-B14F-4D97-AF65-F5344CB8AC3E}">
        <p14:creationId xmlns:p14="http://schemas.microsoft.com/office/powerpoint/2010/main" val="178446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information about three key influences on Berkoff as a practitioner, these may be (but are not limited to); childhood / growing up, Social, Cultural, Political beliefs, views on theatre and its function in society and / or the way their training influenced them. It could also be other practitioners work (e.g. Kafka, Kabuki or Le Coq for Berkoff. DV8 and Volcano for Frantic or Erwin Piscator for Brecht). </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3</a:t>
            </a:fld>
            <a:endParaRPr lang="en-GB"/>
          </a:p>
        </p:txBody>
      </p:sp>
    </p:spTree>
    <p:extLst>
      <p:ext uri="{BB962C8B-B14F-4D97-AF65-F5344CB8AC3E}">
        <p14:creationId xmlns:p14="http://schemas.microsoft.com/office/powerpoint/2010/main" val="27447245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key examples of this practitioner’s repertoire (especially pieces that reflect your brief). Inlay photos or videos of this in action where possible. This slide may be reproduced to give you the space to talk about a range of work that showcases the practitioners aims, style and your chosen theme.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14</a:t>
            </a:fld>
            <a:endParaRPr lang="en-GB"/>
          </a:p>
        </p:txBody>
      </p:sp>
    </p:spTree>
    <p:extLst>
      <p:ext uri="{BB962C8B-B14F-4D97-AF65-F5344CB8AC3E}">
        <p14:creationId xmlns:p14="http://schemas.microsoft.com/office/powerpoint/2010/main" val="2081702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information about three key influences on Berkoff as a practitioner, these may be (but are not limited to); childhood / growing up, Social, Cultural, Political beliefs, views on theatre and its function in society and / or the way their training influenced them. It could also be other practitioners work (e.g. Kafka, Kabuki or Le Coq for Berkoff. DV8 and Volcano for Frantic or Erwin Piscator for Brecht).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17</a:t>
            </a:fld>
            <a:endParaRPr lang="en-GB"/>
          </a:p>
        </p:txBody>
      </p:sp>
    </p:spTree>
    <p:extLst>
      <p:ext uri="{BB962C8B-B14F-4D97-AF65-F5344CB8AC3E}">
        <p14:creationId xmlns:p14="http://schemas.microsoft.com/office/powerpoint/2010/main" val="2342398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information about how this practitioner’s training shaped and influenced their work. Some practitioners had formal training and others did not so, how did they develop and learn their craft?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18</a:t>
            </a:fld>
            <a:endParaRPr lang="en-GB"/>
          </a:p>
        </p:txBody>
      </p:sp>
    </p:spTree>
    <p:extLst>
      <p:ext uri="{BB962C8B-B14F-4D97-AF65-F5344CB8AC3E}">
        <p14:creationId xmlns:p14="http://schemas.microsoft.com/office/powerpoint/2010/main" val="2431660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does this practitioner aim to show, achieve, or communicate through their work? </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19</a:t>
            </a:fld>
            <a:endParaRPr lang="en-GB"/>
          </a:p>
        </p:txBody>
      </p:sp>
    </p:spTree>
    <p:extLst>
      <p:ext uri="{BB962C8B-B14F-4D97-AF65-F5344CB8AC3E}">
        <p14:creationId xmlns:p14="http://schemas.microsoft.com/office/powerpoint/2010/main" val="3480203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sorts of skills, style and techniques is this practitioner renowned for? What are the typical conventions of their creative process or performance work?</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20</a:t>
            </a:fld>
            <a:endParaRPr lang="en-GB"/>
          </a:p>
        </p:txBody>
      </p:sp>
    </p:spTree>
    <p:extLst>
      <p:ext uri="{BB962C8B-B14F-4D97-AF65-F5344CB8AC3E}">
        <p14:creationId xmlns:p14="http://schemas.microsoft.com/office/powerpoint/2010/main" val="494283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key examples of this practitioner’s repertoire (especially pieces that reflect your brief). Inlay photos or videos of this in action where possible. This slide may be reproduced to give you the space to talk about a range of work that showcases the practitioners aims, style and your chosen theme.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21</a:t>
            </a:fld>
            <a:endParaRPr lang="en-GB"/>
          </a:p>
        </p:txBody>
      </p:sp>
    </p:spTree>
    <p:extLst>
      <p:ext uri="{BB962C8B-B14F-4D97-AF65-F5344CB8AC3E}">
        <p14:creationId xmlns:p14="http://schemas.microsoft.com/office/powerpoint/2010/main" val="4226422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information about how this practitioner’s training shaped and influenced their work. Some practitioners had formal training and others did not so, how did they develop and learn their craft? </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4</a:t>
            </a:fld>
            <a:endParaRPr lang="en-GB"/>
          </a:p>
        </p:txBody>
      </p:sp>
    </p:spTree>
    <p:extLst>
      <p:ext uri="{BB962C8B-B14F-4D97-AF65-F5344CB8AC3E}">
        <p14:creationId xmlns:p14="http://schemas.microsoft.com/office/powerpoint/2010/main" val="529750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does this practitioner aim to show, achieve, or communicate through their work? </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5</a:t>
            </a:fld>
            <a:endParaRPr lang="en-GB"/>
          </a:p>
        </p:txBody>
      </p:sp>
    </p:spTree>
    <p:extLst>
      <p:ext uri="{BB962C8B-B14F-4D97-AF65-F5344CB8AC3E}">
        <p14:creationId xmlns:p14="http://schemas.microsoft.com/office/powerpoint/2010/main" val="2655139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sorts of skills, style and techniques is this practitioner renowned for? What are the typical conventions of their creative process or performance work?</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6</a:t>
            </a:fld>
            <a:endParaRPr lang="en-GB"/>
          </a:p>
        </p:txBody>
      </p:sp>
    </p:spTree>
    <p:extLst>
      <p:ext uri="{BB962C8B-B14F-4D97-AF65-F5344CB8AC3E}">
        <p14:creationId xmlns:p14="http://schemas.microsoft.com/office/powerpoint/2010/main" val="4001251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key examples of this practitioner’s repertoire (especially pieces that reflect your brief). Inlay photos or videos of this in action where possible. This slide may be reproduced to give you the space to talk about a range of work that showcases the practitioners aims, style and your chosen theme. </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7</a:t>
            </a:fld>
            <a:endParaRPr lang="en-GB"/>
          </a:p>
        </p:txBody>
      </p:sp>
    </p:spTree>
    <p:extLst>
      <p:ext uri="{BB962C8B-B14F-4D97-AF65-F5344CB8AC3E}">
        <p14:creationId xmlns:p14="http://schemas.microsoft.com/office/powerpoint/2010/main" val="3943935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Add information about three key influences on Berkoff as a practitioner, these may be (but are not limited to); childhood / growing up, Social, Cultural, Political beliefs, views on theatre and its function in society and / or the way their training influenced them. It could also be other practitioners work (e.g. Kafka, Kabuki or Le Coq for Berkoff. DV8 and Volcano for Frantic or Erwin Piscator for Brecht).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10</a:t>
            </a:fld>
            <a:endParaRPr lang="en-GB"/>
          </a:p>
        </p:txBody>
      </p:sp>
    </p:spTree>
    <p:extLst>
      <p:ext uri="{BB962C8B-B14F-4D97-AF65-F5344CB8AC3E}">
        <p14:creationId xmlns:p14="http://schemas.microsoft.com/office/powerpoint/2010/main" val="3513700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information about how this practitioner’s training shaped and influenced their work. Some practitioners had formal training and others did not so, how did they develop and learn their craft?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11</a:t>
            </a:fld>
            <a:endParaRPr lang="en-GB"/>
          </a:p>
        </p:txBody>
      </p:sp>
    </p:spTree>
    <p:extLst>
      <p:ext uri="{BB962C8B-B14F-4D97-AF65-F5344CB8AC3E}">
        <p14:creationId xmlns:p14="http://schemas.microsoft.com/office/powerpoint/2010/main" val="693128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 does this practitioner aim to show, achieve, or communicate through their work? </a:t>
            </a:r>
            <a:endParaRPr lang="en-GB" dirty="0"/>
          </a:p>
          <a:p>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12</a:t>
            </a:fld>
            <a:endParaRPr lang="en-GB"/>
          </a:p>
        </p:txBody>
      </p:sp>
    </p:spTree>
    <p:extLst>
      <p:ext uri="{BB962C8B-B14F-4D97-AF65-F5344CB8AC3E}">
        <p14:creationId xmlns:p14="http://schemas.microsoft.com/office/powerpoint/2010/main" val="2614034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sorts of skills, style and techniques is this practitioner renowned for? What are the typical conventions of their creative process or performance work?</a:t>
            </a:r>
            <a:endParaRPr lang="en-GB" dirty="0"/>
          </a:p>
        </p:txBody>
      </p:sp>
      <p:sp>
        <p:nvSpPr>
          <p:cNvPr id="4" name="Slide Number Placeholder 3"/>
          <p:cNvSpPr>
            <a:spLocks noGrp="1"/>
          </p:cNvSpPr>
          <p:nvPr>
            <p:ph type="sldNum" sz="quarter" idx="5"/>
          </p:nvPr>
        </p:nvSpPr>
        <p:spPr/>
        <p:txBody>
          <a:bodyPr/>
          <a:lstStyle/>
          <a:p>
            <a:fld id="{B024FFA4-7817-46C0-BECB-762C880C635A}" type="slidenum">
              <a:rPr lang="en-GB" smtClean="0"/>
              <a:t>13</a:t>
            </a:fld>
            <a:endParaRPr lang="en-GB"/>
          </a:p>
        </p:txBody>
      </p:sp>
    </p:spTree>
    <p:extLst>
      <p:ext uri="{BB962C8B-B14F-4D97-AF65-F5344CB8AC3E}">
        <p14:creationId xmlns:p14="http://schemas.microsoft.com/office/powerpoint/2010/main" val="1541841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8184B-D73D-4BF2-8914-DA83719A30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97AE7C9-C8B9-4132-9873-3577EE8CDE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9526EE6-083F-4BDB-A214-FD0C687FDDC0}"/>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D7EFD5F9-9C7A-4E5C-9884-5386D0F08A0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CC72E0-4DAA-49A8-BB81-70E50F4BF898}"/>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1893568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2F6C0-CA47-4BDD-A3FD-D849B4365E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45EC86F-5DA2-4600-9C5C-23A9039E3BB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85AD14-442E-46F0-8631-3F8668546224}"/>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AE3101A3-8036-42A6-BD53-FE46BCA50BA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8E3291-107E-4AB4-9639-E40EACA3117F}"/>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2014040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74B4DD-A1D1-4E28-B70F-91A18ED0FB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1ABE4B-062B-4140-9F30-CE7B52BD0CB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C420415-D620-4CAE-BB1A-5E2579975687}"/>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C3AAD642-8E88-4E90-9439-A710BFA206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32C525C-E8DB-49E1-9B70-37C16DB323F5}"/>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1928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3C2A2-4A98-45F5-9F38-482174BB13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87EA503-1D70-4CF2-B1D1-B7F57E745BA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A551338-B3F8-454C-A5A5-592C3E62385E}"/>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D29E82EE-BD47-42C9-8B18-4C7E1D285E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C36FF19-D5A9-4076-B069-6952067BD2E6}"/>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1359072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56DD6-D384-4DA5-8276-5643CBD897E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E027263-934D-4F03-B045-4CE2C32C858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D409698-C53D-465E-8426-F44002FA72E2}"/>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53D1E880-0A69-4F7B-A7BC-03824C2F56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C8BC45-596B-4E32-A109-0AD2C0E947ED}"/>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966975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D7D42-B033-49FA-9F5C-8E3A1299D3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ED4A857-F94B-4BC6-AB7C-0E5FF73C628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0DFB096-BFCD-4F83-895F-CF87803D6DF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584E32-FA9C-4660-9A24-1227830739E6}"/>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6" name="Footer Placeholder 5">
            <a:extLst>
              <a:ext uri="{FF2B5EF4-FFF2-40B4-BE49-F238E27FC236}">
                <a16:creationId xmlns:a16="http://schemas.microsoft.com/office/drawing/2014/main" id="{C4C80A82-0646-4884-B6C9-DE5D73F20D9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2D30BC7-FB20-4F5C-9EE1-CA3945F41CEC}"/>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167627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C46BF-E0D2-44A5-834A-0D478FC643E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F63A95-D2FB-429F-8A12-966A335B1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F727CB8-29F4-4FCC-8EE4-EEA2E12D38D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4A883AE-1819-4855-8401-30363BDC67C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DC88148-9BF7-4505-B215-D3D9BD7C2AE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B151D41-CD53-45D5-805A-E563C8D7EAA9}"/>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8" name="Footer Placeholder 7">
            <a:extLst>
              <a:ext uri="{FF2B5EF4-FFF2-40B4-BE49-F238E27FC236}">
                <a16:creationId xmlns:a16="http://schemas.microsoft.com/office/drawing/2014/main" id="{36981A57-A73C-4B60-9824-15A6493AF28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522285-32AC-4D61-8683-FFE711C30A39}"/>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631615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E22BF-6C12-4C17-9F2E-357BA0061B2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75F21F9-895A-492B-9B98-3594569651E6}"/>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4" name="Footer Placeholder 3">
            <a:extLst>
              <a:ext uri="{FF2B5EF4-FFF2-40B4-BE49-F238E27FC236}">
                <a16:creationId xmlns:a16="http://schemas.microsoft.com/office/drawing/2014/main" id="{F74AB165-D7DB-4F3E-9B16-55895B6BBBF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3E80265-1D5F-4D3F-A8A0-55BAEFA14472}"/>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692015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BC72FA-1B3C-455A-9540-BBE6FB1000B7}"/>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3" name="Footer Placeholder 2">
            <a:extLst>
              <a:ext uri="{FF2B5EF4-FFF2-40B4-BE49-F238E27FC236}">
                <a16:creationId xmlns:a16="http://schemas.microsoft.com/office/drawing/2014/main" id="{C36095B8-8496-4639-9419-9A4164E1F10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2B164A6-F8A9-4932-9C0A-27913BF6FCFF}"/>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9380855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58851-BA4B-4408-A8D1-349DDA0814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BFB69DB-6C44-4CB7-9419-A82A1063DE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D3C7159-CE96-480B-A4A9-657DCAD9E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7224E10-68B3-4722-A061-DAC88C2A7BF9}"/>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6" name="Footer Placeholder 5">
            <a:extLst>
              <a:ext uri="{FF2B5EF4-FFF2-40B4-BE49-F238E27FC236}">
                <a16:creationId xmlns:a16="http://schemas.microsoft.com/office/drawing/2014/main" id="{97D40262-45A9-4EB0-8513-17DB53FE14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5F3CEA-5BB1-45B4-95B2-2B4C60B1EDE3}"/>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895760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5ACC7-6779-422C-85E7-2564A02182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3D5BD07-3F86-4B70-BFE1-499DD4CC5E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40ADBAD-83E9-4FCC-8C78-6C23A55EE6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EAF6688-6CEC-411B-89C0-685DEA665017}"/>
              </a:ext>
            </a:extLst>
          </p:cNvPr>
          <p:cNvSpPr>
            <a:spLocks noGrp="1"/>
          </p:cNvSpPr>
          <p:nvPr>
            <p:ph type="dt" sz="half" idx="10"/>
          </p:nvPr>
        </p:nvSpPr>
        <p:spPr/>
        <p:txBody>
          <a:bodyPr/>
          <a:lstStyle/>
          <a:p>
            <a:fld id="{0D75E804-C735-4B3C-906E-AD378D8AF22B}" type="datetimeFigureOut">
              <a:rPr lang="en-GB" smtClean="0"/>
              <a:t>20/06/2019</a:t>
            </a:fld>
            <a:endParaRPr lang="en-GB"/>
          </a:p>
        </p:txBody>
      </p:sp>
      <p:sp>
        <p:nvSpPr>
          <p:cNvPr id="6" name="Footer Placeholder 5">
            <a:extLst>
              <a:ext uri="{FF2B5EF4-FFF2-40B4-BE49-F238E27FC236}">
                <a16:creationId xmlns:a16="http://schemas.microsoft.com/office/drawing/2014/main" id="{A854192B-FD1F-4A3E-BF5E-D92F20543F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05C678-C262-4772-B9AA-EAB4503F5821}"/>
              </a:ext>
            </a:extLst>
          </p:cNvPr>
          <p:cNvSpPr>
            <a:spLocks noGrp="1"/>
          </p:cNvSpPr>
          <p:nvPr>
            <p:ph type="sldNum" sz="quarter" idx="12"/>
          </p:nvPr>
        </p:nvSpPr>
        <p:spPr/>
        <p:txBody>
          <a:bodyPr/>
          <a:lstStyle/>
          <a:p>
            <a:fld id="{D90B9027-3835-4A32-96D5-6F232C836F81}" type="slidenum">
              <a:rPr lang="en-GB" smtClean="0"/>
              <a:t>‹#›</a:t>
            </a:fld>
            <a:endParaRPr lang="en-GB"/>
          </a:p>
        </p:txBody>
      </p:sp>
    </p:spTree>
    <p:extLst>
      <p:ext uri="{BB962C8B-B14F-4D97-AF65-F5344CB8AC3E}">
        <p14:creationId xmlns:p14="http://schemas.microsoft.com/office/powerpoint/2010/main" val="312082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9C3B7"/>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66C7F-47BA-431F-B918-391D91A541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B0D2A63-2BC2-45AA-A055-45999AD5E2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D380CC8-5C88-4952-9481-E722B67463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75E804-C735-4B3C-906E-AD378D8AF22B}" type="datetimeFigureOut">
              <a:rPr lang="en-GB" smtClean="0"/>
              <a:t>20/06/2019</a:t>
            </a:fld>
            <a:endParaRPr lang="en-GB"/>
          </a:p>
        </p:txBody>
      </p:sp>
      <p:sp>
        <p:nvSpPr>
          <p:cNvPr id="5" name="Footer Placeholder 4">
            <a:extLst>
              <a:ext uri="{FF2B5EF4-FFF2-40B4-BE49-F238E27FC236}">
                <a16:creationId xmlns:a16="http://schemas.microsoft.com/office/drawing/2014/main" id="{58E05847-203F-444D-9EA2-A7A0F2F5F6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BE11E87-5F22-43A5-B7C7-2ACFF3E19D9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0B9027-3835-4A32-96D5-6F232C836F81}" type="slidenum">
              <a:rPr lang="en-GB" smtClean="0"/>
              <a:t>‹#›</a:t>
            </a:fld>
            <a:endParaRPr lang="en-GB"/>
          </a:p>
        </p:txBody>
      </p:sp>
    </p:spTree>
    <p:extLst>
      <p:ext uri="{BB962C8B-B14F-4D97-AF65-F5344CB8AC3E}">
        <p14:creationId xmlns:p14="http://schemas.microsoft.com/office/powerpoint/2010/main" val="3577637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3" name="Rectangle 72">
            <a:extLst>
              <a:ext uri="{FF2B5EF4-FFF2-40B4-BE49-F238E27FC236}">
                <a16:creationId xmlns:a16="http://schemas.microsoft.com/office/drawing/2014/main" id="{56C20283-73E0-40EC-8AD8-057F581F64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1126435"/>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28">
            <a:extLst>
              <a:ext uri="{FF2B5EF4-FFF2-40B4-BE49-F238E27FC236}">
                <a16:creationId xmlns:a16="http://schemas.microsoft.com/office/drawing/2014/main" id="{3FCC729B-E528-40C3-82D3-BA4375575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1126435"/>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26">
            <a:extLst>
              <a:ext uri="{FF2B5EF4-FFF2-40B4-BE49-F238E27FC236}">
                <a16:creationId xmlns:a16="http://schemas.microsoft.com/office/drawing/2014/main" id="{58F1FB8D-1842-4A04-998D-6CF047AB27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1126435"/>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DA658F-7D06-4921-8D45-46C3723D4231}"/>
              </a:ext>
            </a:extLst>
          </p:cNvPr>
          <p:cNvSpPr>
            <a:spLocks noGrp="1"/>
          </p:cNvSpPr>
          <p:nvPr>
            <p:ph type="ctrTitle"/>
          </p:nvPr>
        </p:nvSpPr>
        <p:spPr>
          <a:xfrm>
            <a:off x="4703738" y="2984706"/>
            <a:ext cx="7164493" cy="1325563"/>
          </a:xfrm>
        </p:spPr>
        <p:txBody>
          <a:bodyPr vert="horz" lIns="91440" tIns="45720" rIns="91440" bIns="45720" rtlCol="0" anchor="ctr">
            <a:noAutofit/>
          </a:bodyPr>
          <a:lstStyle/>
          <a:p>
            <a:r>
              <a:rPr lang="en-US" b="1" kern="1200" dirty="0">
                <a:solidFill>
                  <a:srgbClr val="59C3B7"/>
                </a:solidFill>
                <a:latin typeface="+mj-lt"/>
                <a:ea typeface="+mj-ea"/>
                <a:cs typeface="+mj-cs"/>
              </a:rPr>
              <a:t>Unit 1</a:t>
            </a:r>
            <a:br>
              <a:rPr lang="en-US" b="1" kern="1200" dirty="0">
                <a:solidFill>
                  <a:srgbClr val="59C3B7"/>
                </a:solidFill>
                <a:latin typeface="+mj-lt"/>
                <a:ea typeface="+mj-ea"/>
                <a:cs typeface="+mj-cs"/>
              </a:rPr>
            </a:br>
            <a:br>
              <a:rPr lang="en-US" sz="4500" b="1" u="sng" kern="1200" dirty="0">
                <a:solidFill>
                  <a:srgbClr val="59C3B7"/>
                </a:solidFill>
                <a:latin typeface="+mj-lt"/>
                <a:ea typeface="+mj-ea"/>
                <a:cs typeface="+mj-cs"/>
              </a:rPr>
            </a:br>
            <a:r>
              <a:rPr lang="en-US" sz="4500" b="1" kern="1200" dirty="0">
                <a:solidFill>
                  <a:srgbClr val="59C3B7"/>
                </a:solidFill>
                <a:latin typeface="+mj-lt"/>
                <a:ea typeface="+mj-ea"/>
                <a:cs typeface="+mj-cs"/>
              </a:rPr>
              <a:t>Practitioner research presentation</a:t>
            </a:r>
          </a:p>
        </p:txBody>
      </p:sp>
      <p:pic>
        <p:nvPicPr>
          <p:cNvPr id="1028" name="Picture 4" descr="Related image">
            <a:extLst>
              <a:ext uri="{FF2B5EF4-FFF2-40B4-BE49-F238E27FC236}">
                <a16:creationId xmlns:a16="http://schemas.microsoft.com/office/drawing/2014/main" id="{613BA929-E63C-46D7-BB78-3A85089EF4D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80060" y="3265500"/>
            <a:ext cx="3425957" cy="2579388"/>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erforming Arts-Header-L">
            <a:extLst>
              <a:ext uri="{FF2B5EF4-FFF2-40B4-BE49-F238E27FC236}">
                <a16:creationId xmlns:a16="http://schemas.microsoft.com/office/drawing/2014/main" id="{C3864705-0E03-425C-A5CA-C2D8E14099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AFA953E4-E344-4A0C-A584-706E6F781DFB}"/>
              </a:ext>
            </a:extLst>
          </p:cNvPr>
          <p:cNvSpPr>
            <a:spLocks noGrp="1"/>
          </p:cNvSpPr>
          <p:nvPr>
            <p:ph type="subTitle" idx="1"/>
          </p:nvPr>
        </p:nvSpPr>
        <p:spPr>
          <a:xfrm>
            <a:off x="0" y="77160"/>
            <a:ext cx="7161017" cy="1539605"/>
          </a:xfrm>
        </p:spPr>
        <p:txBody>
          <a:bodyPr vert="horz" lIns="91440" tIns="45720" rIns="91440" bIns="45720" rtlCol="0">
            <a:normAutofit/>
          </a:bodyPr>
          <a:lstStyle/>
          <a:p>
            <a:pPr algn="l"/>
            <a:r>
              <a:rPr lang="en-US" sz="1800" b="1" cap="small" dirty="0">
                <a:solidFill>
                  <a:srgbClr val="6C357E"/>
                </a:solidFill>
              </a:rPr>
              <a:t>BTEC National Performing Arts</a:t>
            </a:r>
          </a:p>
          <a:p>
            <a:pPr algn="l"/>
            <a:r>
              <a:rPr lang="en-US" sz="1800" b="1" cap="small" dirty="0">
                <a:solidFill>
                  <a:srgbClr val="6C357E"/>
                </a:solidFill>
              </a:rPr>
              <a:t>Unit 1: Investigating Practitioners’ Work</a:t>
            </a:r>
          </a:p>
          <a:p>
            <a:pPr algn="l"/>
            <a:r>
              <a:rPr lang="en-US" sz="1800" b="1" cap="small" dirty="0">
                <a:solidFill>
                  <a:srgbClr val="6C357E"/>
                </a:solidFill>
              </a:rPr>
              <a:t>Hinchingbrooke school 22203</a:t>
            </a:r>
          </a:p>
          <a:p>
            <a:pPr indent="-228600" algn="l">
              <a:buFont typeface="Arial" panose="020B0604020202020204" pitchFamily="34" charset="0"/>
              <a:buChar char="•"/>
            </a:pPr>
            <a:endParaRPr lang="en-US" sz="2000" dirty="0"/>
          </a:p>
        </p:txBody>
      </p:sp>
    </p:spTree>
    <p:extLst>
      <p:ext uri="{BB962C8B-B14F-4D97-AF65-F5344CB8AC3E}">
        <p14:creationId xmlns:p14="http://schemas.microsoft.com/office/powerpoint/2010/main" val="109728392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BRECHT; 3 key Influences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1920416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362534"/>
            <a:ext cx="8263597" cy="662782"/>
          </a:xfrm>
        </p:spPr>
        <p:txBody>
          <a:bodyPr>
            <a:noAutofit/>
          </a:bodyPr>
          <a:lstStyle/>
          <a:p>
            <a:r>
              <a:rPr lang="en-US" sz="4000" b="1" dirty="0">
                <a:solidFill>
                  <a:srgbClr val="002060"/>
                </a:solidFill>
              </a:rPr>
              <a:t>BRECHT; Training</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181956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BRECHT; Creative Aims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461152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BRECHT; Skills, Style &amp; Techniques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1126793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BRECHT; Repertoire</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4095816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1964201" y="1616765"/>
            <a:ext cx="8263597" cy="662782"/>
          </a:xfrm>
        </p:spPr>
        <p:txBody>
          <a:bodyPr>
            <a:noAutofit/>
          </a:bodyPr>
          <a:lstStyle/>
          <a:p>
            <a:pPr algn="ctr"/>
            <a:r>
              <a:rPr lang="en-US" sz="6000" b="1" dirty="0">
                <a:solidFill>
                  <a:srgbClr val="002060"/>
                </a:solidFill>
              </a:rPr>
              <a:t>BRECHT BIBLIOGRAPHY</a:t>
            </a:r>
            <a:endParaRPr lang="en-GB" sz="6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1090679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208673" y="2894662"/>
            <a:ext cx="6553199" cy="1325563"/>
          </a:xfrm>
        </p:spPr>
        <p:txBody>
          <a:bodyPr vert="horz" lIns="91440" tIns="45720" rIns="91440" bIns="45720" rtlCol="0" anchor="ctr">
            <a:noAutofit/>
          </a:bodyPr>
          <a:lstStyle/>
          <a:p>
            <a:r>
              <a:rPr lang="en-US" sz="6000" b="1" dirty="0"/>
              <a:t>FRANTIC ASSEMBLY</a:t>
            </a:r>
          </a:p>
        </p:txBody>
      </p:sp>
      <p:sp>
        <p:nvSpPr>
          <p:cNvPr id="71"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1323555"/>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314" name="Picture 2" descr="Image result for FRANTIC ASSEMBLY BLACK AND WHITE">
            <a:extLst>
              <a:ext uri="{FF2B5EF4-FFF2-40B4-BE49-F238E27FC236}">
                <a16:creationId xmlns:a16="http://schemas.microsoft.com/office/drawing/2014/main" id="{B8AC51C0-1956-4242-9CD0-0C07F411B9D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429" r="-1" b="21345"/>
          <a:stretch/>
        </p:blipFill>
        <p:spPr bwMode="auto">
          <a:xfrm>
            <a:off x="6750141" y="1325561"/>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a:extLst>
              <a:ext uri="{FF2B5EF4-FFF2-40B4-BE49-F238E27FC236}">
                <a16:creationId xmlns:a16="http://schemas.microsoft.com/office/drawing/2014/main" id="{36268D7D-05CE-4C0E-8C83-3002E138504B}"/>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201618802"/>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FRANTIC ASSEMBLY; 3 key Influences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265979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362534"/>
            <a:ext cx="8263597" cy="662782"/>
          </a:xfrm>
        </p:spPr>
        <p:txBody>
          <a:bodyPr>
            <a:noAutofit/>
          </a:bodyPr>
          <a:lstStyle/>
          <a:p>
            <a:r>
              <a:rPr lang="en-US" sz="4000" b="1" dirty="0">
                <a:solidFill>
                  <a:srgbClr val="002060"/>
                </a:solidFill>
              </a:rPr>
              <a:t>FRANTIC ASSEMBLY; Training</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14136676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FRANTIC ASSEMBLY; Creative Aims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985701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281354" y="2721852"/>
            <a:ext cx="5526081" cy="1325563"/>
          </a:xfrm>
        </p:spPr>
        <p:txBody>
          <a:bodyPr vert="horz" lIns="91440" tIns="45720" rIns="91440" bIns="45720" rtlCol="0" anchor="ctr">
            <a:noAutofit/>
          </a:bodyPr>
          <a:lstStyle/>
          <a:p>
            <a:r>
              <a:rPr lang="en-US" sz="6000" b="1" dirty="0"/>
              <a:t>STEVEN BERKOFF</a:t>
            </a:r>
          </a:p>
        </p:txBody>
      </p:sp>
      <p:sp>
        <p:nvSpPr>
          <p:cNvPr id="5" name="Subtitle 2">
            <a:extLst>
              <a:ext uri="{FF2B5EF4-FFF2-40B4-BE49-F238E27FC236}">
                <a16:creationId xmlns:a16="http://schemas.microsoft.com/office/drawing/2014/main" id="{84373E29-FBB1-4F69-BB67-B95B3B412BAA}"/>
              </a:ext>
            </a:extLst>
          </p:cNvPr>
          <p:cNvSpPr txBox="1">
            <a:spLocks/>
          </p:cNvSpPr>
          <p:nvPr/>
        </p:nvSpPr>
        <p:spPr>
          <a:xfrm>
            <a:off x="0" y="0"/>
            <a:ext cx="5006336" cy="3181684"/>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002060"/>
                </a:solidFill>
              </a:rPr>
              <a:t>BTEC National Performing Arts</a:t>
            </a:r>
          </a:p>
          <a:p>
            <a:r>
              <a:rPr lang="en-US" sz="1800" b="1" cap="small" dirty="0">
                <a:solidFill>
                  <a:srgbClr val="002060"/>
                </a:solidFill>
              </a:rPr>
              <a:t>Unit 1: Investigating Practitioners’ Work</a:t>
            </a:r>
          </a:p>
          <a:p>
            <a:r>
              <a:rPr lang="en-US" sz="1800" b="1" cap="small" dirty="0">
                <a:solidFill>
                  <a:srgbClr val="002060"/>
                </a:solidFill>
              </a:rPr>
              <a:t>Hinchingbrooke school 22203</a:t>
            </a:r>
          </a:p>
          <a:p>
            <a:endParaRPr lang="en-US" sz="1800" dirty="0">
              <a:solidFill>
                <a:srgbClr val="002060"/>
              </a:solidFill>
            </a:endParaRPr>
          </a:p>
        </p:txBody>
      </p:sp>
      <p:sp>
        <p:nvSpPr>
          <p:cNvPr id="71" name="Freeform: Shape 70">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218" y="1325563"/>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362" name="Picture 2" descr="Image result for steven berkoff">
            <a:extLst>
              <a:ext uri="{FF2B5EF4-FFF2-40B4-BE49-F238E27FC236}">
                <a16:creationId xmlns:a16="http://schemas.microsoft.com/office/drawing/2014/main" id="{B6AE01F4-780C-4A98-B95B-D5E543DED40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302" r="7857"/>
          <a:stretch/>
        </p:blipFill>
        <p:spPr bwMode="auto">
          <a:xfrm>
            <a:off x="6167846" y="1325563"/>
            <a:ext cx="6024154" cy="685800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a:noFill/>
          <a:extLst>
            <a:ext uri="{909E8E84-426E-40DD-AFC4-6F175D3DCCD1}">
              <a14:hiddenFill xmlns:a14="http://schemas.microsoft.com/office/drawing/2010/main">
                <a:solidFill>
                  <a:srgbClr val="FFFFFF"/>
                </a:solidFill>
              </a14:hiddenFill>
            </a:ext>
          </a:extLst>
        </p:spPr>
      </p:pic>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Subtitle 2">
            <a:extLst>
              <a:ext uri="{FF2B5EF4-FFF2-40B4-BE49-F238E27FC236}">
                <a16:creationId xmlns:a16="http://schemas.microsoft.com/office/drawing/2014/main" id="{4C965A41-1FEA-4414-907D-18C4E92743A2}"/>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484085292"/>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9509760" cy="662782"/>
          </a:xfrm>
        </p:spPr>
        <p:txBody>
          <a:bodyPr>
            <a:noAutofit/>
          </a:bodyPr>
          <a:lstStyle/>
          <a:p>
            <a:r>
              <a:rPr lang="en-US" sz="4000" b="1" dirty="0">
                <a:solidFill>
                  <a:srgbClr val="002060"/>
                </a:solidFill>
              </a:rPr>
              <a:t>FRANTIC ASSEMBLY; Skills, Style &amp; Techniques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1679327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FRANTIC ASSEMBLY; Repertoire</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4013993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1964201" y="1616765"/>
            <a:ext cx="8867922" cy="662782"/>
          </a:xfrm>
        </p:spPr>
        <p:txBody>
          <a:bodyPr>
            <a:noAutofit/>
          </a:bodyPr>
          <a:lstStyle/>
          <a:p>
            <a:pPr algn="ctr"/>
            <a:r>
              <a:rPr lang="en-US" sz="5000" b="1" dirty="0">
                <a:solidFill>
                  <a:srgbClr val="002060"/>
                </a:solidFill>
              </a:rPr>
              <a:t>FRANTIC ASSEMBLYBIBLIOGRAPHY</a:t>
            </a:r>
            <a:endParaRPr lang="en-GB" sz="5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921333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BERKOFF; 3 key Influences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776572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362534"/>
            <a:ext cx="8263597" cy="662782"/>
          </a:xfrm>
        </p:spPr>
        <p:txBody>
          <a:bodyPr>
            <a:noAutofit/>
          </a:bodyPr>
          <a:lstStyle/>
          <a:p>
            <a:r>
              <a:rPr lang="en-US" sz="4000" b="1" dirty="0">
                <a:solidFill>
                  <a:srgbClr val="002060"/>
                </a:solidFill>
              </a:rPr>
              <a:t>BERKOFF; Training</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115516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BERKOFF; Creative Aims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18759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BERKOFF; Skills, Style &amp; Techniques</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57554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0" y="1402723"/>
            <a:ext cx="8263597" cy="662782"/>
          </a:xfrm>
        </p:spPr>
        <p:txBody>
          <a:bodyPr>
            <a:noAutofit/>
          </a:bodyPr>
          <a:lstStyle/>
          <a:p>
            <a:r>
              <a:rPr lang="en-US" sz="4000" b="1" dirty="0">
                <a:solidFill>
                  <a:srgbClr val="002060"/>
                </a:solidFill>
              </a:rPr>
              <a:t>BERKOFF; Repertoire</a:t>
            </a:r>
            <a:endParaRPr lang="en-GB" sz="4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3720423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1964201" y="1616765"/>
            <a:ext cx="8263597" cy="662782"/>
          </a:xfrm>
        </p:spPr>
        <p:txBody>
          <a:bodyPr>
            <a:noAutofit/>
          </a:bodyPr>
          <a:lstStyle/>
          <a:p>
            <a:pPr algn="ctr"/>
            <a:r>
              <a:rPr lang="en-US" sz="6000" b="1" dirty="0">
                <a:solidFill>
                  <a:srgbClr val="002060"/>
                </a:solidFill>
              </a:rPr>
              <a:t>BERKOFF BIBLIOGRAPHY</a:t>
            </a:r>
            <a:endParaRPr lang="en-GB" sz="6000" b="1" dirty="0">
              <a:solidFill>
                <a:srgbClr val="002060"/>
              </a:solidFill>
            </a:endParaRPr>
          </a:p>
        </p:txBody>
      </p:sp>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ubtitle 2">
            <a:extLst>
              <a:ext uri="{FF2B5EF4-FFF2-40B4-BE49-F238E27FC236}">
                <a16:creationId xmlns:a16="http://schemas.microsoft.com/office/drawing/2014/main" id="{84373E29-FBB1-4F69-BB67-B95B3B412BAA}"/>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01328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E4DE-8677-4231-AF15-1CD5AAA02AA0}"/>
              </a:ext>
            </a:extLst>
          </p:cNvPr>
          <p:cNvSpPr>
            <a:spLocks noGrp="1"/>
          </p:cNvSpPr>
          <p:nvPr>
            <p:ph type="title"/>
          </p:nvPr>
        </p:nvSpPr>
        <p:spPr>
          <a:xfrm>
            <a:off x="550985" y="3064735"/>
            <a:ext cx="5709137" cy="1325563"/>
          </a:xfrm>
        </p:spPr>
        <p:txBody>
          <a:bodyPr vert="horz" lIns="91440" tIns="45720" rIns="91440" bIns="45720" rtlCol="0" anchor="ctr">
            <a:noAutofit/>
          </a:bodyPr>
          <a:lstStyle/>
          <a:p>
            <a:r>
              <a:rPr lang="en-US" sz="6000" b="1" dirty="0"/>
              <a:t>BERTOLT BRECHT</a:t>
            </a:r>
          </a:p>
        </p:txBody>
      </p:sp>
      <p:sp>
        <p:nvSpPr>
          <p:cNvPr id="71" name="Freeform: Shape 70">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1323555"/>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4338" name="Picture 2" descr="Image result for BERTOLT BRECHT">
            <a:extLst>
              <a:ext uri="{FF2B5EF4-FFF2-40B4-BE49-F238E27FC236}">
                <a16:creationId xmlns:a16="http://schemas.microsoft.com/office/drawing/2014/main" id="{DD0BC01B-82E5-4590-84EF-F54F10BA867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7605" r="-1" b="21072"/>
          <a:stretch/>
        </p:blipFill>
        <p:spPr bwMode="auto">
          <a:xfrm>
            <a:off x="6750141" y="1325561"/>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noFill/>
          <a:extLst>
            <a:ext uri="{909E8E84-426E-40DD-AFC4-6F175D3DCCD1}">
              <a14:hiddenFill xmlns:a14="http://schemas.microsoft.com/office/drawing/2010/main">
                <a:solidFill>
                  <a:srgbClr val="FFFFFF"/>
                </a:solidFill>
              </a14:hiddenFill>
            </a:ext>
          </a:extLst>
        </p:spPr>
      </p:pic>
      <p:pic>
        <p:nvPicPr>
          <p:cNvPr id="4" name="Picture 2" descr="Performing Arts-Header-L">
            <a:extLst>
              <a:ext uri="{FF2B5EF4-FFF2-40B4-BE49-F238E27FC236}">
                <a16:creationId xmlns:a16="http://schemas.microsoft.com/office/drawing/2014/main" id="{85056B12-F52E-4ECB-AB5D-06B520457F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ubtitle 2">
            <a:extLst>
              <a:ext uri="{FF2B5EF4-FFF2-40B4-BE49-F238E27FC236}">
                <a16:creationId xmlns:a16="http://schemas.microsoft.com/office/drawing/2014/main" id="{1DD9C960-BE31-4EA0-A0C1-6A8900F1D799}"/>
              </a:ext>
            </a:extLst>
          </p:cNvPr>
          <p:cNvSpPr txBox="1">
            <a:spLocks/>
          </p:cNvSpPr>
          <p:nvPr/>
        </p:nvSpPr>
        <p:spPr>
          <a:xfrm>
            <a:off x="0" y="77160"/>
            <a:ext cx="7161017" cy="1539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cap="small" dirty="0">
                <a:solidFill>
                  <a:srgbClr val="6C357E"/>
                </a:solidFill>
              </a:rPr>
              <a:t>BTEC National Performing Arts</a:t>
            </a:r>
          </a:p>
          <a:p>
            <a:r>
              <a:rPr lang="en-US" sz="1800" b="1" cap="small" dirty="0">
                <a:solidFill>
                  <a:srgbClr val="6C357E"/>
                </a:solidFill>
              </a:rPr>
              <a:t>Unit 1: Investigating Practitioners’ Work</a:t>
            </a:r>
          </a:p>
          <a:p>
            <a:r>
              <a:rPr lang="en-US" sz="1800" b="1" cap="small" dirty="0">
                <a:solidFill>
                  <a:srgbClr val="6C357E"/>
                </a:solidFill>
              </a:rPr>
              <a:t>Hinchingbrooke school 22203</a:t>
            </a:r>
          </a:p>
          <a:p>
            <a:endParaRPr lang="en-US" sz="2000" dirty="0"/>
          </a:p>
        </p:txBody>
      </p:sp>
    </p:spTree>
    <p:extLst>
      <p:ext uri="{BB962C8B-B14F-4D97-AF65-F5344CB8AC3E}">
        <p14:creationId xmlns:p14="http://schemas.microsoft.com/office/powerpoint/2010/main" val="256869844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07E51DCF575F498CA9906F3CBCD58B" ma:contentTypeVersion="17" ma:contentTypeDescription="Create a new document." ma:contentTypeScope="" ma:versionID="0a320e41ade122fb7daf4e71591042e0">
  <xsd:schema xmlns:xsd="http://www.w3.org/2001/XMLSchema" xmlns:xs="http://www.w3.org/2001/XMLSchema" xmlns:p="http://schemas.microsoft.com/office/2006/metadata/properties" xmlns:ns2="40e098d7-567e-4dca-8f0f-f07e36a174d4" xmlns:ns3="6780693a-c005-40bf-9f98-01742db9096a" targetNamespace="http://schemas.microsoft.com/office/2006/metadata/properties" ma:root="true" ma:fieldsID="39822c08db20d49b5abc78f74e33135f" ns2:_="" ns3:_="">
    <xsd:import namespace="40e098d7-567e-4dca-8f0f-f07e36a174d4"/>
    <xsd:import namespace="6780693a-c005-40bf-9f98-01742db9096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e098d7-567e-4dca-8f0f-f07e36a17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2bb6481-1791-4218-a986-67cfe292186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780693a-c005-40bf-9f98-01742db9096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a6ca12d-d062-4d9d-88e2-b0206bcf7c98}" ma:internalName="TaxCatchAll" ma:showField="CatchAllData" ma:web="6780693a-c005-40bf-9f98-01742db9096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e098d7-567e-4dca-8f0f-f07e36a174d4">
      <Terms xmlns="http://schemas.microsoft.com/office/infopath/2007/PartnerControls"/>
    </lcf76f155ced4ddcb4097134ff3c332f>
    <TaxCatchAll xmlns="6780693a-c005-40bf-9f98-01742db9096a" xsi:nil="true"/>
  </documentManagement>
</p:properties>
</file>

<file path=customXml/itemProps1.xml><?xml version="1.0" encoding="utf-8"?>
<ds:datastoreItem xmlns:ds="http://schemas.openxmlformats.org/officeDocument/2006/customXml" ds:itemID="{0C78F3EF-E4F3-44C4-9ADE-A0B770937305}"/>
</file>

<file path=customXml/itemProps2.xml><?xml version="1.0" encoding="utf-8"?>
<ds:datastoreItem xmlns:ds="http://schemas.openxmlformats.org/officeDocument/2006/customXml" ds:itemID="{B70EDDF3-4E9D-4A9F-BC5A-F51932A50EF6}"/>
</file>

<file path=customXml/itemProps3.xml><?xml version="1.0" encoding="utf-8"?>
<ds:datastoreItem xmlns:ds="http://schemas.openxmlformats.org/officeDocument/2006/customXml" ds:itemID="{1B64881C-BB8A-48B6-AAB1-BA984A01BDF5}"/>
</file>

<file path=docProps/app.xml><?xml version="1.0" encoding="utf-8"?>
<Properties xmlns="http://schemas.openxmlformats.org/officeDocument/2006/extended-properties" xmlns:vt="http://schemas.openxmlformats.org/officeDocument/2006/docPropsVTypes">
  <Template>Office Theme</Template>
  <TotalTime>26</TotalTime>
  <Words>1067</Words>
  <Application>Microsoft Office PowerPoint</Application>
  <PresentationFormat>Widescreen</PresentationFormat>
  <Paragraphs>121</Paragraphs>
  <Slides>22</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Unit 1  Practitioner research presentation</vt:lpstr>
      <vt:lpstr>STEVEN BERKOFF</vt:lpstr>
      <vt:lpstr>BERKOFF; 3 key Influences</vt:lpstr>
      <vt:lpstr>BERKOFF; Training</vt:lpstr>
      <vt:lpstr>BERKOFF; Creative Aims</vt:lpstr>
      <vt:lpstr>BERKOFF; Skills, Style &amp; Techniques</vt:lpstr>
      <vt:lpstr>BERKOFF; Repertoire</vt:lpstr>
      <vt:lpstr>BERKOFF BIBLIOGRAPHY</vt:lpstr>
      <vt:lpstr>BERTOLT BRECHT</vt:lpstr>
      <vt:lpstr>BRECHT; 3 key Influences</vt:lpstr>
      <vt:lpstr>BRECHT; Training</vt:lpstr>
      <vt:lpstr>BRECHT; Creative Aims</vt:lpstr>
      <vt:lpstr>BRECHT; Skills, Style &amp; Techniques</vt:lpstr>
      <vt:lpstr>BRECHT; Repertoire</vt:lpstr>
      <vt:lpstr>BRECHT BIBLIOGRAPHY</vt:lpstr>
      <vt:lpstr>FRANTIC ASSEMBLY</vt:lpstr>
      <vt:lpstr>FRANTIC ASSEMBLY; 3 key Influences</vt:lpstr>
      <vt:lpstr>FRANTIC ASSEMBLY; Training</vt:lpstr>
      <vt:lpstr>FRANTIC ASSEMBLY; Creative Aims</vt:lpstr>
      <vt:lpstr>FRANTIC ASSEMBLY; Skills, Style &amp; Techniques</vt:lpstr>
      <vt:lpstr>FRANTIC ASSEMBLY; Repertoire</vt:lpstr>
      <vt:lpstr>FRANTIC ASSEMBLYBIBLIOGRAPHY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1  Practitioner research presentation</dc:title>
  <dc:creator>AkielanN</dc:creator>
  <cp:lastModifiedBy>AkielanN</cp:lastModifiedBy>
  <cp:revision>6</cp:revision>
  <dcterms:created xsi:type="dcterms:W3CDTF">2019-06-20T08:29:46Z</dcterms:created>
  <dcterms:modified xsi:type="dcterms:W3CDTF">2019-06-20T09:02:39Z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0x0101001E07E51DCF575F498CA9906F3CBCD58B</vt:lpwstr>
  </property>
  <property fmtid="{D5CDD505-2E9C-101B-9397-08002B2CF9AE}" pid="3" name="MediaServiceImageTags">
    <vt:lpwstr/>
  </property>
</Properties>
</file>