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9" r:id="rId5"/>
    <p:sldId id="280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DB90C-DC90-4111-B6F3-89344E025BCD}" v="1" dt="2021-05-18T13:19:29.1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E26FE-ECA3-4436-AE71-B6021258C6D1}" type="datetimeFigureOut">
              <a:rPr lang="en-US" smtClean="0"/>
              <a:pPr/>
              <a:t>5/18/2021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CF9F1-557D-4D4F-AC49-BA50CEDF1F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427F7AF4-72C6-4B71-9E40-53E8BFEF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001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51FA2-F1F0-440D-805E-627E27552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98" y="245082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dirty="0">
                <a:solidFill>
                  <a:schemeClr val="bg1"/>
                </a:solidFill>
                <a:cs typeface="Calibri"/>
              </a:rPr>
              <a:t>                </a:t>
            </a:r>
            <a:r>
              <a:rPr lang="en-US" sz="4400" dirty="0">
                <a:solidFill>
                  <a:schemeClr val="bg1"/>
                </a:solidFill>
                <a:cs typeface="Calibri"/>
              </a:rPr>
              <a:t>SUMMER 2021</a:t>
            </a:r>
            <a:endParaRPr lang="en-US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4FFFED-D1A9-4CBE-A2EB-F615C1035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41402"/>
              </p:ext>
            </p:extLst>
          </p:nvPr>
        </p:nvGraphicFramePr>
        <p:xfrm>
          <a:off x="646546" y="2246409"/>
          <a:ext cx="8017163" cy="40418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27199">
                  <a:extLst>
                    <a:ext uri="{9D8B030D-6E8A-4147-A177-3AD203B41FA5}">
                      <a16:colId xmlns:a16="http://schemas.microsoft.com/office/drawing/2014/main" val="1122840945"/>
                    </a:ext>
                  </a:extLst>
                </a:gridCol>
                <a:gridCol w="3195782">
                  <a:extLst>
                    <a:ext uri="{9D8B030D-6E8A-4147-A177-3AD203B41FA5}">
                      <a16:colId xmlns:a16="http://schemas.microsoft.com/office/drawing/2014/main" val="1629331976"/>
                    </a:ext>
                  </a:extLst>
                </a:gridCol>
                <a:gridCol w="3094182">
                  <a:extLst>
                    <a:ext uri="{9D8B030D-6E8A-4147-A177-3AD203B41FA5}">
                      <a16:colId xmlns:a16="http://schemas.microsoft.com/office/drawing/2014/main" val="632095940"/>
                    </a:ext>
                  </a:extLst>
                </a:gridCol>
              </a:tblGrid>
              <a:tr h="300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>
                          <a:effectLst/>
                        </a:rPr>
                        <a:t>Date​</a:t>
                      </a:r>
                    </a:p>
                  </a:txBody>
                  <a:tcPr marL="68319" marR="68319" marT="34159" marB="34159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300" dirty="0">
                          <a:effectLst/>
                        </a:rPr>
                        <a:t>AM Session​</a:t>
                      </a:r>
                    </a:p>
                  </a:txBody>
                  <a:tcPr marL="68319" marR="68319" marT="34159" marB="34159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300" dirty="0">
                          <a:effectLst/>
                        </a:rPr>
                        <a:t>PM Session</a:t>
                      </a:r>
                    </a:p>
                  </a:txBody>
                  <a:tcPr marL="68319" marR="68319" marT="34159" marB="34159" anchor="ctr"/>
                </a:tc>
                <a:extLst>
                  <a:ext uri="{0D108BD9-81ED-4DB2-BD59-A6C34878D82A}">
                    <a16:rowId xmlns:a16="http://schemas.microsoft.com/office/drawing/2014/main" val="1019373920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Monday​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7 June</a:t>
                      </a:r>
                    </a:p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Functional Skills – Maths Level 1: Paper 1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Functional Skills – Maths Level 1: Paper 2</a:t>
                      </a: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2937893599"/>
                  </a:ext>
                </a:extLst>
              </a:tr>
              <a:tr h="662804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Tuesday​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8 June</a:t>
                      </a:r>
                    </a:p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Functional Skills – English Level 1: Reading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Functional Skills – English Level 1 Writing</a:t>
                      </a: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3432885165"/>
                  </a:ext>
                </a:extLst>
              </a:tr>
              <a:tr h="94686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Wednesday​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9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300" dirty="0">
                          <a:effectLst/>
                        </a:rPr>
                        <a:t>Functional Skills – Maths Level 2: Paper 1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>
                          <a:effectLst/>
                        </a:rPr>
                        <a:t>Functional Skills – Maths Level 2: Paper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3977553793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Thursday​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10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300" dirty="0">
                          <a:effectLst/>
                        </a:rPr>
                        <a:t>Functional Skills – English Level 2: Reading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Functional Skills – English Level 2: Writing</a:t>
                      </a: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164959116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Friday​              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11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19697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251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>
            <a:extLst>
              <a:ext uri="{FF2B5EF4-FFF2-40B4-BE49-F238E27FC236}">
                <a16:creationId xmlns:a16="http://schemas.microsoft.com/office/drawing/2014/main" id="{427F7AF4-72C6-4B71-9E40-53E8BFEF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20013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51FA2-F1F0-440D-805E-627E27552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98" y="245082"/>
            <a:ext cx="78866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700" dirty="0">
                <a:solidFill>
                  <a:schemeClr val="bg1"/>
                </a:solidFill>
                <a:cs typeface="Calibri"/>
              </a:rPr>
              <a:t>                </a:t>
            </a:r>
            <a:r>
              <a:rPr lang="en-US" sz="4400" dirty="0">
                <a:solidFill>
                  <a:schemeClr val="bg1"/>
                </a:solidFill>
                <a:cs typeface="Calibri"/>
              </a:rPr>
              <a:t>SUMMER 2021</a:t>
            </a:r>
            <a:endParaRPr lang="en-US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4FFFED-D1A9-4CBE-A2EB-F615C10353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776077"/>
              </p:ext>
            </p:extLst>
          </p:nvPr>
        </p:nvGraphicFramePr>
        <p:xfrm>
          <a:off x="646545" y="2246409"/>
          <a:ext cx="8017164" cy="40418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76171">
                  <a:extLst>
                    <a:ext uri="{9D8B030D-6E8A-4147-A177-3AD203B41FA5}">
                      <a16:colId xmlns:a16="http://schemas.microsoft.com/office/drawing/2014/main" val="1122840945"/>
                    </a:ext>
                  </a:extLst>
                </a:gridCol>
                <a:gridCol w="3194873">
                  <a:extLst>
                    <a:ext uri="{9D8B030D-6E8A-4147-A177-3AD203B41FA5}">
                      <a16:colId xmlns:a16="http://schemas.microsoft.com/office/drawing/2014/main" val="1629331976"/>
                    </a:ext>
                  </a:extLst>
                </a:gridCol>
                <a:gridCol w="2946120">
                  <a:extLst>
                    <a:ext uri="{9D8B030D-6E8A-4147-A177-3AD203B41FA5}">
                      <a16:colId xmlns:a16="http://schemas.microsoft.com/office/drawing/2014/main" val="632095940"/>
                    </a:ext>
                  </a:extLst>
                </a:gridCol>
              </a:tblGrid>
              <a:tr h="30060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>
                          <a:effectLst/>
                        </a:rPr>
                        <a:t>Date​</a:t>
                      </a:r>
                    </a:p>
                  </a:txBody>
                  <a:tcPr marL="68319" marR="68319" marT="34159" marB="34159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300" dirty="0">
                          <a:effectLst/>
                        </a:rPr>
                        <a:t>AM Session​</a:t>
                      </a:r>
                    </a:p>
                  </a:txBody>
                  <a:tcPr marL="68319" marR="68319" marT="34159" marB="34159" anchor="ctr"/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GB" sz="1300" dirty="0">
                          <a:effectLst/>
                        </a:rPr>
                        <a:t>PM Session</a:t>
                      </a:r>
                    </a:p>
                  </a:txBody>
                  <a:tcPr marL="68319" marR="68319" marT="34159" marB="34159" anchor="ctr"/>
                </a:tc>
                <a:extLst>
                  <a:ext uri="{0D108BD9-81ED-4DB2-BD59-A6C34878D82A}">
                    <a16:rowId xmlns:a16="http://schemas.microsoft.com/office/drawing/2014/main" val="1019373920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Monday​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14 June</a:t>
                      </a:r>
                    </a:p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Cambridge Assessment: STEP Paper 2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2937893599"/>
                  </a:ext>
                </a:extLst>
              </a:tr>
              <a:tr h="662804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Tuesday​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15 June</a:t>
                      </a:r>
                    </a:p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3432885165"/>
                  </a:ext>
                </a:extLst>
              </a:tr>
              <a:tr h="946863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Wednesday​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16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3977553793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Thursday​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17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1300" dirty="0">
                          <a:effectLst/>
                        </a:rPr>
                        <a:t>Cambridge Assessment: STEP Paper 3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164959116"/>
                  </a:ext>
                </a:extLst>
              </a:tr>
              <a:tr h="71051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300" dirty="0">
                          <a:effectLst/>
                        </a:rPr>
                        <a:t>Friday​              </a:t>
                      </a:r>
                    </a:p>
                    <a:p>
                      <a:pPr rtl="0" fontAlgn="base"/>
                      <a:r>
                        <a:rPr lang="en-GB" sz="1300" dirty="0">
                          <a:effectLst/>
                        </a:rPr>
                        <a:t>18 June</a:t>
                      </a: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tc>
                  <a:txBody>
                    <a:bodyPr/>
                    <a:lstStyle/>
                    <a:p>
                      <a:pPr rtl="0" fontAlgn="base"/>
                      <a:endParaRPr lang="en-GB" sz="1300" dirty="0">
                        <a:effectLst/>
                      </a:endParaRPr>
                    </a:p>
                  </a:txBody>
                  <a:tcPr marL="68319" marR="68319" marT="34159" marB="34159"/>
                </a:tc>
                <a:extLst>
                  <a:ext uri="{0D108BD9-81ED-4DB2-BD59-A6C34878D82A}">
                    <a16:rowId xmlns:a16="http://schemas.microsoft.com/office/drawing/2014/main" val="19697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566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9291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b="1">
                <a:solidFill>
                  <a:srgbClr val="0000CC"/>
                </a:solidFill>
              </a:rPr>
              <a:t>Please be outside your exam venue 15 mins prior to the scheduled start time, wearing your Lanyard</a:t>
            </a:r>
          </a:p>
          <a:p>
            <a:pPr eaLnBrk="1" hangingPunct="1"/>
            <a:r>
              <a:rPr lang="en-GB" sz="2800" b="1">
                <a:solidFill>
                  <a:srgbClr val="0000CC"/>
                </a:solidFill>
              </a:rPr>
              <a:t>All mobile phones must be turned off and in your bags which must be stored in the designated bag storage area</a:t>
            </a:r>
            <a:endParaRPr lang="en-GB" sz="2800" b="1">
              <a:solidFill>
                <a:srgbClr val="0000CC"/>
              </a:solidFill>
              <a:cs typeface="Calibri"/>
            </a:endParaRPr>
          </a:p>
          <a:p>
            <a:pPr eaLnBrk="1" hangingPunct="1"/>
            <a:r>
              <a:rPr lang="en-GB" sz="2800" b="1">
                <a:solidFill>
                  <a:srgbClr val="0000CC"/>
                </a:solidFill>
              </a:rPr>
              <a:t>Please remove all labels from water bottles</a:t>
            </a:r>
            <a:endParaRPr lang="en-GB" sz="2800" b="1">
              <a:solidFill>
                <a:srgbClr val="0000CC"/>
              </a:solidFill>
              <a:cs typeface="Calibri"/>
            </a:endParaRPr>
          </a:p>
          <a:p>
            <a:pPr eaLnBrk="1" hangingPunct="1"/>
            <a:r>
              <a:rPr lang="en-GB" sz="2800" b="1">
                <a:solidFill>
                  <a:srgbClr val="0000CC"/>
                </a:solidFill>
              </a:rPr>
              <a:t>Bring all stationery required for your exam in a clear pencil case</a:t>
            </a:r>
            <a:endParaRPr lang="en-GB" sz="2800" b="1">
              <a:solidFill>
                <a:srgbClr val="0000CC"/>
              </a:solidFill>
              <a:cs typeface="Calibri"/>
            </a:endParaRPr>
          </a:p>
          <a:p>
            <a:r>
              <a:rPr lang="en-GB" sz="2800" b="1">
                <a:solidFill>
                  <a:srgbClr val="0000CC"/>
                </a:solidFill>
              </a:rPr>
              <a:t>REMEMBER TO BRING BLACK PENS </a:t>
            </a:r>
            <a:endParaRPr lang="en-GB" sz="2800" b="1">
              <a:solidFill>
                <a:srgbClr val="0000CC"/>
              </a:solidFill>
              <a:cs typeface="Calibri"/>
            </a:endParaRPr>
          </a:p>
          <a:p>
            <a:pPr algn="ctr" eaLnBrk="1" hangingPunct="1">
              <a:buFontTx/>
              <a:buNone/>
            </a:pPr>
            <a:r>
              <a:rPr lang="en-GB" sz="2800" b="1">
                <a:solidFill>
                  <a:srgbClr val="0000CC"/>
                </a:solidFill>
                <a:latin typeface="Lucida Handwriting"/>
              </a:rPr>
              <a:t>Good Luck Everyone</a:t>
            </a:r>
          </a:p>
          <a:p>
            <a:pPr eaLnBrk="1" hangingPunct="1"/>
            <a:endParaRPr lang="en-GB" sz="2800">
              <a:solidFill>
                <a:srgbClr val="0000CC"/>
              </a:solidFill>
              <a:latin typeface="Lucida Handwriting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25810"/>
      </p:ext>
    </p:extLst>
  </p:cSld>
  <p:clrMapOvr>
    <a:masterClrMapping/>
  </p:clrMapOvr>
  <p:transition advClick="0" advTm="10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2072660100FF418FBC545A247431FD" ma:contentTypeVersion="13" ma:contentTypeDescription="Create a new document." ma:contentTypeScope="" ma:versionID="6ef04c1081cb9eb2a2b1252a317beb69">
  <xsd:schema xmlns:xsd="http://www.w3.org/2001/XMLSchema" xmlns:xs="http://www.w3.org/2001/XMLSchema" xmlns:p="http://schemas.microsoft.com/office/2006/metadata/properties" xmlns:ns3="d84d7635-fec0-42b0-8e85-298676056502" xmlns:ns4="f23b1557-51a8-407a-87e9-9a32bb463b1d" targetNamespace="http://schemas.microsoft.com/office/2006/metadata/properties" ma:root="true" ma:fieldsID="c3e4ecea77afc468b19958d55280b063" ns3:_="" ns4:_="">
    <xsd:import namespace="d84d7635-fec0-42b0-8e85-298676056502"/>
    <xsd:import namespace="f23b1557-51a8-407a-87e9-9a32bb463b1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4d7635-fec0-42b0-8e85-2986760565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3b1557-51a8-407a-87e9-9a32bb463b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91BDBA-CA6D-4019-8452-341DFF2983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4d7635-fec0-42b0-8e85-298676056502"/>
    <ds:schemaRef ds:uri="f23b1557-51a8-407a-87e9-9a32bb463b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4C592A-2627-4E41-BC1B-9F12F2D3C045}">
  <ds:schemaRefs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f23b1557-51a8-407a-87e9-9a32bb463b1d"/>
    <ds:schemaRef ds:uri="d84d7635-fec0-42b0-8e85-298676056502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0ACCCF-9D4F-4E6D-BD84-C466F8FF87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194</Words>
  <Application>Microsoft Office PowerPoint</Application>
  <PresentationFormat>On-screen Show (4:3)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Lucida Handwriting</vt:lpstr>
      <vt:lpstr>Office Theme</vt:lpstr>
      <vt:lpstr>                SUMMER 2021</vt:lpstr>
      <vt:lpstr>                SUMMER 2021</vt:lpstr>
      <vt:lpstr>EXAM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amg</dc:creator>
  <cp:lastModifiedBy>GranthamA - Exams Manager</cp:lastModifiedBy>
  <cp:revision>15</cp:revision>
  <cp:lastPrinted>2016-09-20T08:05:58Z</cp:lastPrinted>
  <dcterms:created xsi:type="dcterms:W3CDTF">2012-03-12T10:43:51Z</dcterms:created>
  <dcterms:modified xsi:type="dcterms:W3CDTF">2021-05-18T13:26:57Z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0x0101004B2072660100FF418FBC545A247431FD</vt:lpwstr>
  </property>
</Properties>
</file>